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  <p:sldMasterId id="2147483672" r:id="rId6"/>
    <p:sldMasterId id="2147483660" r:id="rId7"/>
  </p:sldMasterIdLst>
  <p:sldIdLst>
    <p:sldId id="256" r:id="rId8"/>
    <p:sldId id="261" r:id="rId9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NGHOR-LEFRANCOIS Isabelle" initials="SI" lastIdx="2" clrIdx="0">
    <p:extLst>
      <p:ext uri="{19B8F6BF-5375-455C-9EA6-DF929625EA0E}">
        <p15:presenceInfo xmlns:p15="http://schemas.microsoft.com/office/powerpoint/2012/main" userId="SENGHOR-LEFRANCOIS Isabe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E8CF56-269E-472C-866E-4CF141DA7F9D}" v="2" dt="2021-06-11T07:06:07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eccsel.org/abouteu-grants/eccselerate/" TargetMode="Externa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éminaire national CS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27" y="277863"/>
            <a:ext cx="2213521" cy="68596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454" y="157164"/>
            <a:ext cx="2082883" cy="104144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958" y="9138810"/>
            <a:ext cx="1534379" cy="767190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252947" y="9181395"/>
            <a:ext cx="49715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1" dirty="0"/>
              <a:t>Ce séminaire est organisé dans le cadre du projet </a:t>
            </a:r>
            <a:r>
              <a:rPr lang="fr-FR" sz="1000" b="0" i="1" dirty="0">
                <a:hlinkClick r:id="rId5"/>
              </a:rPr>
              <a:t>ECCSELERATE</a:t>
            </a:r>
            <a:r>
              <a:rPr lang="fr-FR" sz="1000" b="0" i="1" dirty="0"/>
              <a:t> coordonné par l’ERIC ECCSEL, projet qui a reçu un financement du programme de recherche et d'innovation Horizon 2020 de l'Union européenne sous la convention de subvention n° 871143.</a:t>
            </a:r>
          </a:p>
        </p:txBody>
      </p:sp>
    </p:spTree>
    <p:extLst>
      <p:ext uri="{BB962C8B-B14F-4D97-AF65-F5344CB8AC3E}">
        <p14:creationId xmlns:p14="http://schemas.microsoft.com/office/powerpoint/2010/main" val="164567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51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326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98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296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393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85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264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088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893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9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509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143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926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057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0430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045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412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479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869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365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90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338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6447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3884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3890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005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9326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4350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3202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86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89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933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567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6792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1015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5695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56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87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82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64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6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17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12784-671D-4DAA-93BE-B69136BD890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4E14-BCDC-4495-8B5D-1BB9F8E64F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73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31CFC-294F-40EC-B7B5-D4D3C592661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28C17-A0A3-4FC1-8D4E-F9609857F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81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BA78-AB15-4D64-952C-890DFE3F18BB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0E97-4735-46FA-8E7C-C9042FB716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58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AD1F6-ABB2-4BF6-AE3D-8683184DB657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FDCFD-0A9F-4B73-A27D-EDC1C848D3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31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ub-co2.fr/fr" TargetMode="External"/><Relationship Id="rId2" Type="http://schemas.openxmlformats.org/officeDocument/2006/relationships/hyperlink" Target="https://my.weezevent.com/seminaire-regional-cscv-en-pac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ccsel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.czernichowski@brgm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902264" y="3035405"/>
            <a:ext cx="5067839" cy="1332673"/>
          </a:xfrm>
          <a:prstGeom prst="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Le Lundi 27</a:t>
            </a:r>
            <a:r>
              <a:rPr kumimoji="0" lang="fr-FR" sz="1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Mars 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2023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 9h00 à 16h30</a:t>
            </a:r>
          </a:p>
          <a:p>
            <a:pPr lvl="0" algn="ctr" fontAlgn="base">
              <a:spcAft>
                <a:spcPct val="0"/>
              </a:spcAft>
              <a:buNone/>
              <a:defRPr/>
            </a:pPr>
            <a:r>
              <a:rPr lang="fr-FR" sz="1400" b="1" kern="0" dirty="0">
                <a:solidFill>
                  <a:schemeClr val="bg1"/>
                </a:solidFill>
              </a:rPr>
              <a:t>Lieu: </a:t>
            </a:r>
            <a:r>
              <a:rPr lang="fr-FR" sz="1400" b="1" kern="0" dirty="0">
                <a:solidFill>
                  <a:prstClr val="white"/>
                </a:solidFill>
              </a:rPr>
              <a:t>La Coque, Place Basse Henri Verneuil, 13002 Marseille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  <a:buNone/>
              <a:defRPr/>
            </a:pPr>
            <a:r>
              <a:rPr lang="fr-FR" sz="1200" b="1" kern="0" dirty="0">
                <a:solidFill>
                  <a:schemeClr val="bg1"/>
                </a:solidFill>
              </a:rPr>
              <a:t>Inscription obligatoire (gratuite) : </a:t>
            </a:r>
            <a:r>
              <a:rPr lang="fr-FR" sz="1200" b="1" kern="0" dirty="0">
                <a:solidFill>
                  <a:schemeClr val="bg1"/>
                </a:solidFill>
                <a:hlinkClick r:id="rId2"/>
              </a:rPr>
              <a:t>https://my.weezevent.com/seminaire-regional-cscv-en-paca</a:t>
            </a:r>
            <a:r>
              <a:rPr lang="fr-FR" sz="1200" b="1" kern="0" dirty="0">
                <a:solidFill>
                  <a:schemeClr val="bg1"/>
                </a:solidFill>
              </a:rPr>
              <a:t> </a:t>
            </a:r>
            <a:endParaRPr lang="fr-FR" sz="1200" b="1" kern="0" dirty="0">
              <a:solidFill>
                <a:srgbClr val="FFFF00"/>
              </a:solidFill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39766" y="1185202"/>
            <a:ext cx="61928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1800" dirty="0">
                <a:cs typeface="Arial" charset="0"/>
              </a:rPr>
              <a:t>Séminaire régional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1800" dirty="0">
                <a:cs typeface="Arial" charset="0"/>
              </a:rPr>
              <a:t>Captage, Stockage et Valorisation du CO</a:t>
            </a:r>
            <a:r>
              <a:rPr lang="fr-FR" sz="1800" baseline="-25000" dirty="0">
                <a:cs typeface="Arial" charset="0"/>
              </a:rPr>
              <a:t>2</a:t>
            </a:r>
            <a:r>
              <a:rPr lang="fr-FR" sz="1800" dirty="0">
                <a:cs typeface="Arial" charset="0"/>
              </a:rPr>
              <a:t> (CSCV)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fr-FR" sz="400" dirty="0"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2800" b="1" dirty="0">
                <a:solidFill>
                  <a:srgbClr val="1F497D"/>
                </a:solidFill>
                <a:cs typeface="Arial" charset="0"/>
              </a:rPr>
              <a:t>Provence-Alpes-Côte d’Azur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2000" b="1" dirty="0">
                <a:solidFill>
                  <a:srgbClr val="1F497D"/>
                </a:solidFill>
                <a:cs typeface="Arial" charset="0"/>
              </a:rPr>
              <a:t>Quel potentiel pour le déploiement de la filière CSCV 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2000" b="1" dirty="0">
                <a:solidFill>
                  <a:srgbClr val="1F497D"/>
                </a:solidFill>
                <a:cs typeface="Arial" charset="0"/>
              </a:rPr>
              <a:t>Quel rôle pour les acteurs de la région ?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22143" y="4457747"/>
            <a:ext cx="6028083" cy="4416594"/>
          </a:xfrm>
          <a:prstGeom prst="rect">
            <a:avLst/>
          </a:prstGeom>
          <a:noFill/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1200" b="1" kern="0" dirty="0">
                <a:solidFill>
                  <a:prstClr val="black"/>
                </a:solidFill>
                <a:cs typeface="Arial" charset="0"/>
              </a:rPr>
              <a:t>Pour répondre à l’urgence de l'atténuation du changement climatique et au besoin de décarbonation de l’industrie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, le puits de carbone CSCV (CCUS en anglais</a:t>
            </a:r>
            <a:r>
              <a:rPr lang="fr-FR" sz="1200" b="1" kern="0" dirty="0">
                <a:solidFill>
                  <a:prstClr val="black"/>
                </a:solidFill>
                <a:cs typeface="Arial" charset="0"/>
              </a:rPr>
              <a:t>) 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est mis à contribution dans les différents scénarios de neutralité carbone, en complément à la sobriété et efficacité énergétique et aux énergies renouvelables. Les technologies CSCV ont commencé à être mises en œuvre dans plusieurs pays et suscitent un intérêt croissant en France.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fr-FR" sz="700" kern="0" dirty="0">
              <a:solidFill>
                <a:prstClr val="black"/>
              </a:solidFill>
              <a:cs typeface="Arial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Dans la </a:t>
            </a:r>
            <a:r>
              <a:rPr lang="fr-FR" sz="1200" b="1" kern="0" dirty="0">
                <a:solidFill>
                  <a:prstClr val="black"/>
                </a:solidFill>
                <a:cs typeface="Arial" charset="0"/>
              </a:rPr>
              <a:t>Stratégie Nationale Bas-Carbone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, il est prévu d’utiliser le CSCV à hauteur de 15 MtCO</a:t>
            </a:r>
            <a:r>
              <a:rPr lang="fr-FR" sz="1200" kern="0" baseline="-25000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 par an en 2050. A la fois pour réduire les émissions irréductibles de CO</a:t>
            </a:r>
            <a:r>
              <a:rPr lang="fr-FR" sz="1200" kern="0" baseline="-25000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 générées par diverses industries (à hauteur de 5 </a:t>
            </a:r>
            <a:r>
              <a:rPr lang="fr-FR" sz="1200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MtCO</a:t>
            </a:r>
            <a:r>
              <a:rPr lang="fr-FR" sz="1200" kern="0" baseline="-2500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2</a:t>
            </a:r>
            <a:r>
              <a:rPr lang="fr-FR" sz="1200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 par an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) et pour retirer du </a:t>
            </a:r>
            <a:r>
              <a:rPr lang="fr-FR" sz="1200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CO</a:t>
            </a:r>
            <a:r>
              <a:rPr lang="fr-FR" sz="1200" kern="0" baseline="-2500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2</a:t>
            </a:r>
            <a:r>
              <a:rPr lang="fr-FR" sz="1200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 de l'atmosphère (« émissions négatives ») via des 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centrales de production d'énergie à partir de biomasse (à hauteur de 10 </a:t>
            </a:r>
            <a:r>
              <a:rPr lang="fr-FR" sz="1200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MtCO</a:t>
            </a:r>
            <a:r>
              <a:rPr lang="fr-FR" sz="1200" kern="0" baseline="-2500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2</a:t>
            </a:r>
            <a:r>
              <a:rPr lang="fr-FR" sz="1200" kern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 par an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).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fr-FR" sz="700" kern="0" dirty="0">
              <a:solidFill>
                <a:prstClr val="black"/>
              </a:solidFill>
              <a:cs typeface="Arial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La région </a:t>
            </a:r>
            <a:r>
              <a:rPr lang="fr-FR" sz="1200" b="1" kern="0" dirty="0">
                <a:solidFill>
                  <a:prstClr val="black"/>
                </a:solidFill>
                <a:cs typeface="Arial" charset="0"/>
              </a:rPr>
              <a:t>Provence-Alpes-Côte d‘Azur 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s’est donnée comme objectif de réduire ses émissions de GES pour permettre d’atteindre la neutralité carbone à l’horizon 2050. Elle est riche de nombreux acteurs de la recherche et de l’industrie qui pourraient contribuer au déploiement du CSCV au niveau territorial ou national.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fr-FR" sz="700" kern="0" dirty="0">
              <a:solidFill>
                <a:prstClr val="black"/>
              </a:solidFill>
              <a:cs typeface="Arial" charset="0"/>
            </a:endParaRPr>
          </a:p>
          <a:p>
            <a:pPr lvl="0" algn="just" fontAlgn="base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fr-FR" sz="1200" kern="0" dirty="0">
                <a:cs typeface="Arial" charset="0"/>
              </a:rPr>
              <a:t>Ce séminaire permettra de débattre du potentiel de la filière CSCV pour aider à décarboner la région </a:t>
            </a:r>
            <a:r>
              <a:rPr lang="fr-FR" sz="1200" b="1" kern="0" dirty="0">
                <a:cs typeface="Arial" charset="0"/>
              </a:rPr>
              <a:t>Provence-Alpes-Côte d‘Azur</a:t>
            </a:r>
            <a:r>
              <a:rPr lang="fr-FR" sz="1200" kern="0" dirty="0">
                <a:cs typeface="Arial" charset="0"/>
              </a:rPr>
              <a:t>, selon ses spécificités et ses besoins, et du rôle de ses acteurs pour permettre l’essor de cette filière en France. Il est organisé par le </a:t>
            </a:r>
            <a:r>
              <a:rPr lang="fr-FR" sz="1200" kern="0" dirty="0">
                <a:cs typeface="Arial" charset="0"/>
                <a:hlinkClick r:id="rId3"/>
              </a:rPr>
              <a:t>Club CO</a:t>
            </a:r>
            <a:r>
              <a:rPr lang="fr-FR" sz="1200" kern="0" baseline="-25000" dirty="0">
                <a:cs typeface="Arial" charset="0"/>
                <a:hlinkClick r:id="rId3"/>
              </a:rPr>
              <a:t>2</a:t>
            </a:r>
            <a:r>
              <a:rPr lang="fr-FR" sz="1200" kern="0" dirty="0">
                <a:cs typeface="Arial" charset="0"/>
              </a:rPr>
              <a:t>, l’association française des acteurs du monde industriel et de la recherche sur le CSCV, et la branche française de l’infrastructure de recherche européenne </a:t>
            </a:r>
            <a:r>
              <a:rPr lang="fr-FR" sz="1200" kern="0" dirty="0">
                <a:cs typeface="Arial" charset="0"/>
                <a:hlinkClick r:id="rId4"/>
              </a:rPr>
              <a:t>ECCSEL</a:t>
            </a:r>
            <a:r>
              <a:rPr lang="fr-FR" sz="1200" kern="0" dirty="0">
                <a:cs typeface="Arial" charset="0"/>
              </a:rPr>
              <a:t> sur le CSCV.</a:t>
            </a:r>
          </a:p>
          <a:p>
            <a:pPr lvl="0" algn="just" fontAlgn="base"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fr-FR" sz="800" kern="0" dirty="0">
              <a:cs typeface="Arial" charset="0"/>
            </a:endParaRPr>
          </a:p>
          <a:p>
            <a:pPr lvl="0" algn="just" fontAlgn="base"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fr-FR" sz="1200" u="sng" kern="0" dirty="0">
                <a:solidFill>
                  <a:prstClr val="black"/>
                </a:solidFill>
                <a:cs typeface="Arial" charset="0"/>
              </a:rPr>
              <a:t>Sont invités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 : </a:t>
            </a:r>
            <a:r>
              <a:rPr lang="fr-FR" sz="1200" kern="0" cap="all" dirty="0">
                <a:solidFill>
                  <a:prstClr val="black"/>
                </a:solidFill>
                <a:cs typeface="Arial" charset="0"/>
              </a:rPr>
              <a:t>é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lus, Responsables institutionnels et associatifs, Industriels, Investisseurs, Financiers, Chercheurs, Enseignants, </a:t>
            </a:r>
            <a:r>
              <a:rPr lang="fr-FR" sz="1200" kern="0" cap="all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é</a:t>
            </a:r>
            <a:r>
              <a:rPr lang="fr-FR" sz="1200" kern="0" dirty="0">
                <a:solidFill>
                  <a:prstClr val="black"/>
                </a:solidFill>
                <a:cs typeface="Arial" charset="0"/>
              </a:rPr>
              <a:t>tudiants, …</a:t>
            </a:r>
          </a:p>
        </p:txBody>
      </p:sp>
    </p:spTree>
    <p:extLst>
      <p:ext uri="{BB962C8B-B14F-4D97-AF65-F5344CB8AC3E}">
        <p14:creationId xmlns:p14="http://schemas.microsoft.com/office/powerpoint/2010/main" val="141129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78463" y="1072812"/>
            <a:ext cx="61928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r-FR" sz="1800" b="1" dirty="0">
                <a:solidFill>
                  <a:srgbClr val="1F497D"/>
                </a:solidFill>
                <a:cs typeface="Arial" charset="0"/>
              </a:rPr>
              <a:t>Programme prévisionnel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78462" y="1442144"/>
            <a:ext cx="6301011" cy="7786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09h00   </a:t>
            </a:r>
            <a:r>
              <a:rPr lang="fr-FR" sz="1400" b="1" dirty="0">
                <a:solidFill>
                  <a:srgbClr val="1F497D"/>
                </a:solidFill>
                <a:cs typeface="Arial" charset="0"/>
              </a:rPr>
              <a:t>Accueil - café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09h30   </a:t>
            </a:r>
            <a:r>
              <a:rPr lang="fr-FR" sz="1400" b="1" dirty="0">
                <a:solidFill>
                  <a:srgbClr val="1F497D"/>
                </a:solidFill>
                <a:cs typeface="Arial" charset="0"/>
              </a:rPr>
              <a:t>Messages d’ouverture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09h30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Introduction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–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Frédérick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Gal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(</a:t>
            </a:r>
            <a:r>
              <a:rPr lang="fr-FR" sz="1200" i="1" dirty="0">
                <a:solidFill>
                  <a:prstClr val="black"/>
                </a:solidFill>
              </a:rPr>
              <a:t>BRGM)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09h45 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  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Les enjeux de décarbonation de la région Provence-Alpes-Côte d‘Azur  – </a:t>
            </a:r>
            <a:endParaRPr lang="fr-FR" sz="1200" i="1" dirty="0">
              <a:solidFill>
                <a:prstClr val="black"/>
              </a:solidFill>
              <a:cs typeface="Arial" charset="0"/>
            </a:endParaRPr>
          </a:p>
          <a:p>
            <a:pPr marL="1076325" fontAlgn="base">
              <a:spcAft>
                <a:spcPct val="0"/>
              </a:spcAft>
              <a:defRPr/>
            </a:pP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Maxime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Develay-Morice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(Référent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décarbonation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de l’industrie, ADEME PACA)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10h05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Questions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- Discussion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fr-FR" sz="14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10h15 </a:t>
            </a:r>
            <a:r>
              <a:rPr lang="fr-FR" sz="1400" dirty="0">
                <a:solidFill>
                  <a:prstClr val="black"/>
                </a:solidFill>
                <a:cs typeface="Arial" charset="0"/>
              </a:rPr>
              <a:t>  </a:t>
            </a:r>
            <a:r>
              <a:rPr lang="fr-FR" sz="1400" b="1" dirty="0">
                <a:solidFill>
                  <a:srgbClr val="1F497D"/>
                </a:solidFill>
                <a:cs typeface="Arial" charset="0"/>
              </a:rPr>
              <a:t>1. Quel rôle pour le CSCV dans la décarbonation de la région PACA 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10h15 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	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Le principe du CSCV, les premières réalisations dans le monde, les perspectives 	    pour son déploiement en France – 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Florence Delprat-Jannaud (Club CO</a:t>
            </a:r>
            <a:r>
              <a:rPr lang="fr-FR" sz="1200" i="1" baseline="-25000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)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10h35 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	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Les scénarios CSCV pour la Vallée du Rhône – résultats du projet H2020</a:t>
            </a:r>
          </a:p>
          <a:p>
            <a:pPr fontAlgn="base"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</a:rPr>
              <a:t>	    STRATEGY CCUS : 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Paula Coussy (IFPEN)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              </a:t>
            </a:r>
            <a:r>
              <a:rPr lang="fr-FR" sz="1100" dirty="0">
                <a:solidFill>
                  <a:prstClr val="black"/>
                </a:solidFill>
                <a:cs typeface="Arial" charset="0"/>
              </a:rPr>
              <a:t>10h55 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	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Le point de vue de quelques acteurs régionaux (5 min chacun puis participation</a:t>
            </a:r>
          </a:p>
          <a:p>
            <a:pPr marL="1074738" lvl="0" fontAlgn="base"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</a:rPr>
              <a:t>à la table-ronde):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Younès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Rifad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(DREETS PACA), Fabrice Del Corso (Air Liquide), Damien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Chambolle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(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ArcelorMittal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), Maxime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Develay-Morice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(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Ademe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), Guillaume Cervera (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Capenergies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)</a:t>
            </a:r>
            <a:endParaRPr lang="fr-FR" sz="1200" b="1" i="1" dirty="0">
              <a:solidFill>
                <a:prstClr val="black"/>
              </a:solidFill>
              <a:cs typeface="Arial" charset="0"/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</a:rPr>
              <a:t>              </a:t>
            </a:r>
            <a:r>
              <a:rPr lang="fr-FR" sz="1100" dirty="0">
                <a:solidFill>
                  <a:prstClr val="black"/>
                </a:solidFill>
                <a:cs typeface="Arial" charset="0"/>
              </a:rPr>
              <a:t>11h30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</a:t>
            </a:r>
            <a:r>
              <a:rPr lang="fr-FR" sz="1200" b="1" dirty="0">
                <a:solidFill>
                  <a:prstClr val="black"/>
                </a:solidFill>
                <a:cs typeface="Arial" charset="0"/>
              </a:rPr>
              <a:t>Table-ronde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 : Quel potentiel de déploiement en Provence-Alpes-Côte d‘Azur ?</a:t>
            </a:r>
          </a:p>
          <a:p>
            <a:pPr marL="1076325" fontAlgn="base">
              <a:spcAft>
                <a:spcPct val="0"/>
              </a:spcAft>
              <a:tabLst>
                <a:tab pos="1076325" algn="l"/>
              </a:tabLst>
              <a:defRPr/>
            </a:pPr>
            <a:r>
              <a:rPr lang="fr-FR" sz="1200" i="1" dirty="0">
                <a:solidFill>
                  <a:prstClr val="black"/>
                </a:solidFill>
              </a:rPr>
              <a:t>Animée par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Florence Delprat-Jannaud (Club CO</a:t>
            </a:r>
            <a:r>
              <a:rPr lang="fr-FR" sz="1200" i="1" baseline="-25000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)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12h30   </a:t>
            </a:r>
            <a:r>
              <a:rPr lang="fr-FR" sz="1400" i="1" dirty="0">
                <a:cs typeface="Arial" charset="0"/>
              </a:rPr>
              <a:t>Pause déjeuner - buffet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14h00   </a:t>
            </a:r>
            <a:r>
              <a:rPr lang="fr-FR" sz="1400" b="1" dirty="0">
                <a:solidFill>
                  <a:srgbClr val="1F497D"/>
                </a:solidFill>
                <a:cs typeface="Arial" charset="0"/>
              </a:rPr>
              <a:t>3. Recherche &amp; Innovation sur le CSCV : état des lieux et perspectives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            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fr-FR" sz="1100" dirty="0">
                <a:solidFill>
                  <a:prstClr val="black"/>
                </a:solidFill>
                <a:cs typeface="Arial" charset="0"/>
              </a:rPr>
              <a:t>14h00 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L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es stratégies R&amp;I nationales d’accélération de la décarbonation de l’industrie,</a:t>
            </a:r>
          </a:p>
          <a:p>
            <a:pPr marL="1168400" lvl="0" fontAlgn="base"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</a:rPr>
              <a:t>des infrastructures de recherche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–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Xavier Montagne (MESR)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             </a:t>
            </a:r>
            <a:r>
              <a:rPr lang="fr-FR" sz="1100" dirty="0">
                <a:solidFill>
                  <a:prstClr val="black"/>
                </a:solidFill>
                <a:cs typeface="Arial" charset="0"/>
              </a:rPr>
              <a:t>14h15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Les stratégies R&amp;I régionales :  </a:t>
            </a:r>
          </a:p>
          <a:p>
            <a:pPr marL="989013" lvl="0" fontAlgn="base"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– 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Région PACA (à confirmer)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 14h30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L’infrastructure de recherche européenne ECCSEL: 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Sébastien Dupraz (BRGM)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</a:rPr>
              <a:t> 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Les besoins de R&amp;I :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fr-FR" sz="1200" dirty="0">
                <a:solidFill>
                  <a:prstClr val="black"/>
                </a:solidFill>
                <a:cs typeface="Arial" charset="0"/>
              </a:rPr>
              <a:t>              </a:t>
            </a:r>
            <a:r>
              <a:rPr lang="fr-FR" sz="1100" dirty="0">
                <a:solidFill>
                  <a:prstClr val="black"/>
                </a:solidFill>
                <a:cs typeface="Arial" charset="0"/>
              </a:rPr>
              <a:t>14h45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	    </a:t>
            </a:r>
            <a:r>
              <a:rPr lang="fr-FR" sz="1100" dirty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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Captage du CO</a:t>
            </a:r>
            <a:r>
              <a:rPr lang="fr-FR" sz="1200" baseline="-25000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 : 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Florent Guillou (IFPEN)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15h05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	    </a:t>
            </a:r>
            <a:r>
              <a:rPr lang="fr-FR" sz="1100" dirty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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Valorisation du CO</a:t>
            </a:r>
            <a:r>
              <a:rPr lang="fr-FR" sz="1200" baseline="-25000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 : 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Armelle Pin et Geneviève </a:t>
            </a:r>
            <a:r>
              <a:rPr lang="fr-FR" sz="1200" i="1" dirty="0" err="1">
                <a:solidFill>
                  <a:prstClr val="black"/>
                </a:solidFill>
                <a:cs typeface="Arial" charset="0"/>
              </a:rPr>
              <a:t>Geffraye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(CEA)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15h25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	    </a:t>
            </a:r>
            <a:r>
              <a:rPr lang="fr-FR" sz="1100" dirty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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Stockage géologique du CO</a:t>
            </a:r>
            <a:r>
              <a:rPr lang="fr-FR" sz="1200" baseline="-25000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 : 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Fernanda Veloso (BRGM)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100" dirty="0">
                <a:solidFill>
                  <a:prstClr val="black"/>
                </a:solidFill>
                <a:cs typeface="Arial" charset="0"/>
              </a:rPr>
              <a:t>               15h45 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fr-FR" sz="1200" dirty="0">
                <a:solidFill>
                  <a:prstClr val="black"/>
                </a:solidFill>
                <a:cs typeface="Arial" charset="0"/>
                <a:sym typeface="Symbol" panose="05050102010706020507" pitchFamily="18" charset="2"/>
              </a:rPr>
              <a:t> </a:t>
            </a:r>
            <a:r>
              <a:rPr lang="fr-FR" sz="1200" b="1" dirty="0">
                <a:solidFill>
                  <a:prstClr val="black"/>
                </a:solidFill>
                <a:cs typeface="Arial" charset="0"/>
              </a:rPr>
              <a:t>Table-ronde</a:t>
            </a:r>
            <a:r>
              <a:rPr lang="fr-FR" sz="1200" dirty="0">
                <a:solidFill>
                  <a:prstClr val="black"/>
                </a:solidFill>
                <a:cs typeface="Arial" charset="0"/>
              </a:rPr>
              <a:t> : Quelles contributions des acteurs en Provence-Alpes-Côte d'Azur ?</a:t>
            </a:r>
          </a:p>
          <a:p>
            <a:pPr marL="1076325" lvl="0" fontAlgn="base">
              <a:spcAft>
                <a:spcPct val="0"/>
              </a:spcAft>
              <a:defRPr/>
            </a:pPr>
            <a:r>
              <a:rPr lang="fr-FR" sz="1200" i="1" dirty="0">
                <a:solidFill>
                  <a:prstClr val="black"/>
                </a:solidFill>
              </a:rPr>
              <a:t>Animée par</a:t>
            </a:r>
            <a:r>
              <a:rPr lang="fr-FR" sz="1200" i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fr-FR" sz="1200" i="1" dirty="0">
                <a:solidFill>
                  <a:prstClr val="black"/>
                </a:solidFill>
              </a:rPr>
              <a:t>Sébastien Dupraz (ECCSEL-FR)</a:t>
            </a:r>
            <a:endParaRPr lang="fr-FR" sz="1200" i="1" dirty="0">
              <a:solidFill>
                <a:prstClr val="black"/>
              </a:solidFill>
              <a:cs typeface="Arial" charset="0"/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16h20   </a:t>
            </a:r>
            <a:r>
              <a:rPr lang="fr-FR" sz="1400" b="1" dirty="0">
                <a:solidFill>
                  <a:srgbClr val="1F497D"/>
                </a:solidFill>
                <a:cs typeface="Arial" charset="0"/>
              </a:rPr>
              <a:t>Messages de clôture</a:t>
            </a:r>
            <a:endParaRPr lang="fr-FR" sz="1200" i="1" dirty="0">
              <a:solidFill>
                <a:prstClr val="black"/>
              </a:solidFill>
              <a:cs typeface="Arial" charset="0"/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rgbClr val="C0504D">
                    <a:lumMod val="75000"/>
                  </a:srgbClr>
                </a:solidFill>
                <a:cs typeface="Arial" charset="0"/>
              </a:rPr>
              <a:t>16h30   </a:t>
            </a:r>
            <a:r>
              <a:rPr lang="fr-FR" sz="1400" b="1" dirty="0">
                <a:solidFill>
                  <a:srgbClr val="1F497D"/>
                </a:solidFill>
                <a:cs typeface="Arial" charset="0"/>
              </a:rPr>
              <a:t>Fin du séminaire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287161" y="8855357"/>
            <a:ext cx="1668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u="sng" dirty="0"/>
              <a:t>Contact</a:t>
            </a:r>
            <a:r>
              <a:rPr lang="fr-FR" sz="1200" dirty="0"/>
              <a:t> : </a:t>
            </a:r>
            <a:r>
              <a:rPr lang="fr-FR" sz="1200" dirty="0">
                <a:hlinkClick r:id="rId2"/>
              </a:rPr>
              <a:t>f.gal@brgm.fr</a:t>
            </a:r>
            <a:r>
              <a:rPr lang="fr-FR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29895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BE9B0E392084A9295605B76881B7B" ma:contentTypeVersion="14" ma:contentTypeDescription="Crée un document." ma:contentTypeScope="" ma:versionID="fa9cd67f8ae4e6527e0d019402d4fae8">
  <xsd:schema xmlns:xsd="http://www.w3.org/2001/XMLSchema" xmlns:xs="http://www.w3.org/2001/XMLSchema" xmlns:p="http://schemas.microsoft.com/office/2006/metadata/properties" xmlns:ns3="ef960f52-0889-49a1-9498-875d9c4777b6" xmlns:ns4="fbe33f42-29a1-4b11-af01-b796570c76cb" targetNamespace="http://schemas.microsoft.com/office/2006/metadata/properties" ma:root="true" ma:fieldsID="53fe77418eaf114ac27c1adddb6d1afb" ns3:_="" ns4:_="">
    <xsd:import namespace="ef960f52-0889-49a1-9498-875d9c4777b6"/>
    <xsd:import namespace="fbe33f42-29a1-4b11-af01-b796570c76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60f52-0889-49a1-9498-875d9c477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33f42-29a1-4b11-af01-b796570c76c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198419-F72D-401E-BE52-19F28B421C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9257AD-3C44-45EC-9ECF-44BC9BEC84EE}">
  <ds:schemaRefs>
    <ds:schemaRef ds:uri="http://schemas.microsoft.com/office/infopath/2007/PartnerControls"/>
    <ds:schemaRef ds:uri="fbe33f42-29a1-4b11-af01-b796570c76cb"/>
    <ds:schemaRef ds:uri="http://purl.org/dc/elements/1.1/"/>
    <ds:schemaRef ds:uri="http://schemas.microsoft.com/office/2006/metadata/properties"/>
    <ds:schemaRef ds:uri="ef960f52-0889-49a1-9498-875d9c4777b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748792C-C5C5-48A4-97EF-DBB99618A5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960f52-0889-49a1-9498-875d9c4777b6"/>
    <ds:schemaRef ds:uri="fbe33f42-29a1-4b11-af01-b796570c76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3130</TotalTime>
  <Words>750</Words>
  <Application>Microsoft Office PowerPoint</Application>
  <PresentationFormat>Format A4 (210 x 297 mm)</PresentationFormat>
  <Paragraphs>50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2_Conception personnalisée</vt:lpstr>
      <vt:lpstr>1_Conception personnalisée</vt:lpstr>
      <vt:lpstr>Conception personnalisée</vt:lpstr>
      <vt:lpstr>Présentation PowerPoint</vt:lpstr>
      <vt:lpstr>Présentation PowerPoint</vt:lpstr>
    </vt:vector>
  </TitlesOfParts>
  <Company>BRGM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Czernichowski Isabelle</dc:creator>
  <cp:lastModifiedBy>Helene Gueniot</cp:lastModifiedBy>
  <cp:revision>145</cp:revision>
  <cp:lastPrinted>2021-07-27T09:06:27Z</cp:lastPrinted>
  <dcterms:created xsi:type="dcterms:W3CDTF">2021-06-10T07:28:07Z</dcterms:created>
  <dcterms:modified xsi:type="dcterms:W3CDTF">2023-02-08T09:25:12Z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0x0101001EFBE9B0E392084A9295605B76881B7B</vt:lpwstr>
  </property>
  <property fmtid="{D5CDD505-2E9C-101B-9397-08002B2CF9AE}" pid="3" name="MSIP_Label_3b48b937-0ae3-46f5-b32e-f3232b5be847_Enabled">
    <vt:lpwstr>True</vt:lpwstr>
  </property>
  <property fmtid="{D5CDD505-2E9C-101B-9397-08002B2CF9AE}" pid="4" name="MSIP_Label_3b48b937-0ae3-46f5-b32e-f3232b5be847_SiteId">
    <vt:lpwstr>9179d01a-e94c-4488-b5f0-4554bc474f8c</vt:lpwstr>
  </property>
  <property fmtid="{D5CDD505-2E9C-101B-9397-08002B2CF9AE}" pid="5" name="MSIP_Label_3b48b937-0ae3-46f5-b32e-f3232b5be847_Owner">
    <vt:lpwstr>gauthier.perdu@technipenergies.com</vt:lpwstr>
  </property>
  <property fmtid="{D5CDD505-2E9C-101B-9397-08002B2CF9AE}" pid="6" name="MSIP_Label_3b48b937-0ae3-46f5-b32e-f3232b5be847_SetDate">
    <vt:lpwstr>2021-06-11T07:05:00.6336024Z</vt:lpwstr>
  </property>
  <property fmtid="{D5CDD505-2E9C-101B-9397-08002B2CF9AE}" pid="7" name="MSIP_Label_3b48b937-0ae3-46f5-b32e-f3232b5be847_Name">
    <vt:lpwstr>General</vt:lpwstr>
  </property>
  <property fmtid="{D5CDD505-2E9C-101B-9397-08002B2CF9AE}" pid="8" name="MSIP_Label_3b48b937-0ae3-46f5-b32e-f3232b5be847_Application">
    <vt:lpwstr>Microsoft Azure Information Protection</vt:lpwstr>
  </property>
  <property fmtid="{D5CDD505-2E9C-101B-9397-08002B2CF9AE}" pid="9" name="MSIP_Label_3b48b937-0ae3-46f5-b32e-f3232b5be847_Extended_MSFT_Method">
    <vt:lpwstr>Automatic</vt:lpwstr>
  </property>
  <property fmtid="{D5CDD505-2E9C-101B-9397-08002B2CF9AE}" pid="10" name="MSIP_Label_b29603fb-7fab-4bf6-8ed3-004985bb9d91_Enabled">
    <vt:lpwstr>True</vt:lpwstr>
  </property>
  <property fmtid="{D5CDD505-2E9C-101B-9397-08002B2CF9AE}" pid="11" name="MSIP_Label_b29603fb-7fab-4bf6-8ed3-004985bb9d91_SiteId">
    <vt:lpwstr>9179d01a-e94c-4488-b5f0-4554bc474f8c</vt:lpwstr>
  </property>
  <property fmtid="{D5CDD505-2E9C-101B-9397-08002B2CF9AE}" pid="12" name="MSIP_Label_b29603fb-7fab-4bf6-8ed3-004985bb9d91_Owner">
    <vt:lpwstr>gauthier.perdu@technipenergies.com</vt:lpwstr>
  </property>
  <property fmtid="{D5CDD505-2E9C-101B-9397-08002B2CF9AE}" pid="13" name="MSIP_Label_b29603fb-7fab-4bf6-8ed3-004985bb9d91_SetDate">
    <vt:lpwstr>2021-06-11T07:05:00.6336024Z</vt:lpwstr>
  </property>
  <property fmtid="{D5CDD505-2E9C-101B-9397-08002B2CF9AE}" pid="14" name="MSIP_Label_b29603fb-7fab-4bf6-8ed3-004985bb9d91_Name">
    <vt:lpwstr>Anyone - No Protection</vt:lpwstr>
  </property>
  <property fmtid="{D5CDD505-2E9C-101B-9397-08002B2CF9AE}" pid="15" name="MSIP_Label_b29603fb-7fab-4bf6-8ed3-004985bb9d91_Application">
    <vt:lpwstr>Microsoft Azure Information Protection</vt:lpwstr>
  </property>
  <property fmtid="{D5CDD505-2E9C-101B-9397-08002B2CF9AE}" pid="16" name="MSIP_Label_b29603fb-7fab-4bf6-8ed3-004985bb9d91_Parent">
    <vt:lpwstr>3b48b937-0ae3-46f5-b32e-f3232b5be847</vt:lpwstr>
  </property>
  <property fmtid="{D5CDD505-2E9C-101B-9397-08002B2CF9AE}" pid="17" name="MSIP_Label_b29603fb-7fab-4bf6-8ed3-004985bb9d91_Extended_MSFT_Method">
    <vt:lpwstr>Automatic</vt:lpwstr>
  </property>
  <property fmtid="{D5CDD505-2E9C-101B-9397-08002B2CF9AE}" pid="18" name="Sensitivity">
    <vt:lpwstr>General Anyone - No Protection</vt:lpwstr>
  </property>
</Properties>
</file>