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72" r:id="rId6"/>
    <p:sldId id="267" r:id="rId7"/>
    <p:sldId id="262" r:id="rId8"/>
    <p:sldId id="258" r:id="rId9"/>
    <p:sldId id="264" r:id="rId10"/>
    <p:sldId id="260" r:id="rId11"/>
    <p:sldId id="269" r:id="rId12"/>
    <p:sldId id="268" r:id="rId13"/>
    <p:sldId id="27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74935-F0CD-4D2E-9B94-66DCFB160685}" v="228" dt="2021-05-12T08:30:08.790"/>
    <p1510:client id="{BAD00E8F-D8FA-460E-A6A1-78FA244DD6AE}" v="34" dt="2021-05-12T16:36:01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8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2E1BF-1943-4BED-97E4-BE77BFB79B4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5E6DC-1FEC-4A44-929E-507473DEA1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61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2944D-3826-430B-A834-F336C504A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72BA76-9FFC-4DEA-884A-935277901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6A681C-E905-49ED-B182-58C1C324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A59D-8EA6-4131-AC83-0DABF1FFFFB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9F176-0366-4808-AD09-30EEE085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6459AA-AA9D-4401-BF56-DCBD6E22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725B-CF54-48CC-88AD-684A1DB34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08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8B5CD-74F8-42BA-A11D-CE7C9794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8535C6-D3D1-4FE9-8C37-C27F92F36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E296AD-5C6A-4253-8DF0-040ADFDE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A59D-8EA6-4131-AC83-0DABF1FFFFB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0B94B0-9976-4507-B217-8A04DBF9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DA6943-EB79-42B2-A349-E52E1E76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725B-CF54-48CC-88AD-684A1DB34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11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FECA71-E6C0-4906-835F-16976BFA3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C97D89-1C39-4FC0-85BC-7ED59E504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823858-CFA1-4998-AC2F-3D326A2A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A59D-8EA6-4131-AC83-0DABF1FFFFB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F983B5-39D1-4D3C-AB2D-04CCCF18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2EE95-71DC-4E25-A5F2-AE252448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725B-CF54-48CC-88AD-684A1DB34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54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8FEEE2-B052-46C2-A0B9-36FC1C90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A25CB9-2A3A-4419-B4DC-D00D93885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67546B-7686-4C49-A004-6D8206C0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A59D-8EA6-4131-AC83-0DABF1FFFFB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7EC185-01C6-4BA1-8329-6C0FCA9D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D1C672-E5A3-4A2A-8E9B-D0A5C003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725B-CF54-48CC-88AD-684A1DB34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37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17921-0C6D-4D26-AEB8-AB01338E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2AA57-D203-4D35-8838-03C2FDC8A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7839C8-4912-4D91-BADB-179E8862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A59D-8EA6-4131-AC83-0DABF1FFFFB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0EC11-6117-42BD-9B9C-846EA41A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9B13ED-DC54-4547-B6C9-C1051937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725B-CF54-48CC-88AD-684A1DB34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47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059E0-3485-444B-B3C0-D07392AB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BC319C-50F8-445D-9507-D80F14D2A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0F8CDB-BE67-4CD2-9172-75EECA19D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DFEE5D-8739-4499-8505-C0C8BAFD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A59D-8EA6-4131-AC83-0DABF1FFFFB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F349EF-31E1-4320-9A07-47D37135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C6C790-EC82-47C3-B4A3-D4232AEC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725B-CF54-48CC-88AD-684A1DB34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94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C6E9D3-181D-49FA-9B29-96601DAD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42BFBF-837D-4718-9BCF-0C3586830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FB72D4-8B57-4EB9-969D-673F94A43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2C948F-C13E-47A2-86B5-CAE27E5B6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7216D1-7EDA-4E70-A663-16BCFA76D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DF8BDD3-2C2A-4804-AD05-D554326A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A59D-8EA6-4131-AC83-0DABF1FFFFB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7F81EC-C492-4B76-B6A4-5514F114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CB49762-AF75-4038-91C1-613B8845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725B-CF54-48CC-88AD-684A1DB34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77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7B408-15D1-4B06-9977-33C6E1537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38F2EE-12C6-44B1-B1C7-C5D7DB4D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A59D-8EA6-4131-AC83-0DABF1FFFFB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56CCAE-EEE5-40CB-B3BA-B3BB7A95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384A66-3701-4414-BA34-4BF0629F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725B-CF54-48CC-88AD-684A1DB34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9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B217223-95F8-4E71-9975-3D94BC8E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A59D-8EA6-4131-AC83-0DABF1FFFFB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D9C417-27D9-4816-A6B1-9792E774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FF3D1D-611E-4FF4-B082-BF68B19B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725B-CF54-48CC-88AD-684A1DB34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13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A1522-B895-420E-87E7-D640982A2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4F65EA-CEA9-4C0B-8D14-BFA5F1294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C9E7DB-D0B6-4BCA-A95D-033A0EE34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1F48E6-566B-4D4B-A322-590B0B94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A59D-8EA6-4131-AC83-0DABF1FFFFB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480D0C-45B2-43BA-97E5-1532F534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F0F8EB-2150-47EF-8BD4-04A40797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725B-CF54-48CC-88AD-684A1DB34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4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1464E6-9E07-4D79-8373-46ADD909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B82B95-E41A-43A8-971D-9FE8CF93B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923340-9C6D-40A3-ABD7-E81D2F518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59FDC1-CBEF-49DC-B213-EE745F63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A59D-8EA6-4131-AC83-0DABF1FFFFB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B8253A-12B6-47B5-A6D8-32F8F5F1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C9F6B1-BC05-4744-B891-A5ED1712F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725B-CF54-48CC-88AD-684A1DB34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78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1A2AC8-F28A-4CD0-B6AC-1F74AF35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42128E-618D-41DE-86A0-4C2E37D7E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D05032-F63F-459A-9A30-D0B231AA3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5A59D-8EA6-4131-AC83-0DABF1FFFFB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905949-3926-4B03-B171-3DF2FB40C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C3E8AF-90DD-4CFC-980A-5784C5EA3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1725B-CF54-48CC-88AD-684A1DB34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76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c.europa.eu/info/funding-tenders/opportunities/portal/screen/support/faq/289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Les%20objectifs%20de%20d&#233;veloppement%20durable%20nous%20donnent%20la%20marche%20&#224;%20suivre%20pour%20parvenir%20&#224;%20un%20avenir%20meilleur%20et%20plus%20durable%20pour%20tous.%20Ils%20r&#233;pondent%20aux%20d&#233;fis%20mondiaux%20auxquels%20nous%20sommes%20confront&#233;s,%20notamment%20ceux%20li&#233;s%20&#224;%20la%20pauvret&#233;,%20aux%20in&#233;galit&#233;s,%20au%20climat,%20&#224;%20la%20d&#233;gradation%20de%20l&#8217;environnement,%20&#224;%20la%20prosp&#233;rit&#233;,%20&#224;%20la%20paix%20et%20&#224;%20la%20justice.%20Les%20objectifs%20sont%20interconnect&#233;s%20et,%20pour%20ne%20laisser%20personne%20de%20c&#244;t&#233;,%20il%20est%20important%20d&#8217;atteindre%20chacun%20d&#8217;entre%20eux,%20et%20chacune%20de%20leurs%20cibles,%20d&#8217;ici%20&#224;%202030.%20Cliquez%20sur%20un%20objectif%20sp&#233;cifique%20ci-dessous%20pour%20en%20savoir%20plus.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que 42">
            <a:extLst>
              <a:ext uri="{FF2B5EF4-FFF2-40B4-BE49-F238E27FC236}">
                <a16:creationId xmlns:a16="http://schemas.microsoft.com/office/drawing/2014/main" id="{A9320F53-0F3A-4535-8BA0-32677E2C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894" y="236113"/>
            <a:ext cx="1283472" cy="5524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6F6978D-C58C-42A9-A35F-E6BCCE0C8AF3}"/>
              </a:ext>
            </a:extLst>
          </p:cNvPr>
          <p:cNvSpPr/>
          <p:nvPr/>
        </p:nvSpPr>
        <p:spPr>
          <a:xfrm>
            <a:off x="1" y="0"/>
            <a:ext cx="12192000" cy="7885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3">
            <a:extLst>
              <a:ext uri="{FF2B5EF4-FFF2-40B4-BE49-F238E27FC236}">
                <a16:creationId xmlns:a16="http://schemas.microsoft.com/office/drawing/2014/main" id="{378CD0F3-917E-46C5-9FAB-66A6DC685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46" y="20204"/>
            <a:ext cx="8014635" cy="78856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+mn-lt"/>
              </a:rPr>
              <a:t>Conseils pour remplir le Template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2E4DCC-7603-460D-8EEF-4F4DD3A2CF38}"/>
              </a:ext>
            </a:extLst>
          </p:cNvPr>
          <p:cNvSpPr/>
          <p:nvPr/>
        </p:nvSpPr>
        <p:spPr>
          <a:xfrm>
            <a:off x="1915" y="6604000"/>
            <a:ext cx="12190085" cy="254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Espace réservé du numéro de diapositive 4">
            <a:extLst>
              <a:ext uri="{FF2B5EF4-FFF2-40B4-BE49-F238E27FC236}">
                <a16:creationId xmlns:a16="http://schemas.microsoft.com/office/drawing/2014/main" id="{B72610DC-65A6-4BD2-92C5-9A19979CE38B}"/>
              </a:ext>
            </a:extLst>
          </p:cNvPr>
          <p:cNvSpPr txBox="1">
            <a:spLocks/>
          </p:cNvSpPr>
          <p:nvPr/>
        </p:nvSpPr>
        <p:spPr>
          <a:xfrm>
            <a:off x="0" y="6643242"/>
            <a:ext cx="2825336" cy="19875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24B02-B22C-42C4-B6C2-1492AFF83D99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Trophée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s Innovation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4A5817-3BFB-4EF8-AD4B-D0704D570932}"/>
              </a:ext>
            </a:extLst>
          </p:cNvPr>
          <p:cNvSpPr/>
          <p:nvPr/>
        </p:nvSpPr>
        <p:spPr>
          <a:xfrm>
            <a:off x="10163265" y="0"/>
            <a:ext cx="2028735" cy="7885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3960020-A5FF-4EF5-81B5-4816EDB31413}"/>
              </a:ext>
            </a:extLst>
          </p:cNvPr>
          <p:cNvSpPr txBox="1">
            <a:spLocks/>
          </p:cNvSpPr>
          <p:nvPr/>
        </p:nvSpPr>
        <p:spPr>
          <a:xfrm>
            <a:off x="739320" y="1958583"/>
            <a:ext cx="10438017" cy="5379066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1400" i="1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00B050"/>
              </a:buClr>
              <a:buNone/>
            </a:pPr>
            <a:r>
              <a:rPr lang="fr-FR" sz="1800" b="1" dirty="0">
                <a:cs typeface="Arial" panose="020B0604020202020204" pitchFamily="34" charset="0"/>
              </a:rPr>
              <a:t>1) Page de garde</a:t>
            </a:r>
            <a:r>
              <a:rPr lang="fr-FR" sz="1800" dirty="0">
                <a:cs typeface="Arial" panose="020B0604020202020204" pitchFamily="34" charset="0"/>
              </a:rPr>
              <a:t> :</a:t>
            </a:r>
          </a:p>
          <a:p>
            <a:pPr>
              <a:spcBef>
                <a:spcPts val="300"/>
              </a:spcBef>
              <a:buClr>
                <a:srgbClr val="00B050"/>
              </a:buClr>
            </a:pPr>
            <a:r>
              <a:rPr lang="fr-FR" sz="1600" dirty="0">
                <a:cs typeface="Arial" panose="020B0604020202020204" pitchFamily="34" charset="0"/>
              </a:rPr>
              <a:t>Espace « Contacts » : renseigner des référents scientifiques et/ou industriels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</a:pPr>
            <a:r>
              <a:rPr lang="fr-FR" sz="1600" dirty="0">
                <a:cs typeface="Arial" panose="020B0604020202020204" pitchFamily="34" charset="0"/>
              </a:rPr>
              <a:t>Espace « Critères » : auto-évaluation des critères « Portée et caractère innovant », « Mise à l’échelle », « Contribution aux ODDs ». L’échelle d’évaluation est à retrouver dans la partie « annexes ». </a:t>
            </a:r>
          </a:p>
          <a:p>
            <a:pPr marL="0" indent="0">
              <a:spcBef>
                <a:spcPts val="600"/>
              </a:spcBef>
              <a:buClr>
                <a:srgbClr val="00B050"/>
              </a:buClr>
              <a:buNone/>
            </a:pPr>
            <a:endParaRPr lang="fr-FR" sz="1600" b="1" u="sng" dirty="0"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00B050"/>
              </a:buClr>
              <a:buNone/>
            </a:pPr>
            <a:r>
              <a:rPr lang="fr-FR" sz="1800" b="1" dirty="0">
                <a:cs typeface="Arial" panose="020B0604020202020204" pitchFamily="34" charset="0"/>
              </a:rPr>
              <a:t>2) Pages suivantes </a:t>
            </a:r>
            <a:r>
              <a:rPr lang="fr-FR" sz="1800" dirty="0"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</a:pPr>
            <a:r>
              <a:rPr lang="fr-FR" sz="1600" dirty="0">
                <a:cs typeface="Arial" panose="020B0604020202020204" pitchFamily="34" charset="0"/>
              </a:rPr>
              <a:t>Renseigner le maximum de critères possibles, cependant, le manque de critère ne sera pas rédhibitoire.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</a:pPr>
            <a:endParaRPr lang="fr-FR" sz="16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  <a:buNone/>
            </a:pPr>
            <a:r>
              <a:rPr lang="fr-FR" sz="1800" b="1" dirty="0">
                <a:cs typeface="Arial" panose="020B0604020202020204" pitchFamily="34" charset="0"/>
              </a:rPr>
              <a:t>3) Page sur « Le plan de développement » :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</a:pPr>
            <a:r>
              <a:rPr lang="fr-FR" sz="1600" dirty="0">
                <a:cs typeface="Arial" panose="020B0604020202020204" pitchFamily="34" charset="0"/>
              </a:rPr>
              <a:t>Choisir votre temporalité (Semestre/Année) puis indiquer votre marqueur de temps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</a:pPr>
            <a:r>
              <a:rPr lang="fr-FR" sz="1600" dirty="0">
                <a:cs typeface="Arial" panose="020B0604020202020204" pitchFamily="34" charset="0"/>
              </a:rPr>
              <a:t>Vous avez la possibilité d’ajouter des colonnes (clique droit &gt; insérer)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  <a:buNone/>
            </a:pPr>
            <a:endParaRPr lang="fr-FR" sz="1600" dirty="0"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00B050"/>
              </a:buClr>
              <a:buNone/>
            </a:pPr>
            <a:r>
              <a:rPr lang="fr-FR" sz="1800" b="1" dirty="0">
                <a:cs typeface="Arial" panose="020B0604020202020204" pitchFamily="34" charset="0"/>
              </a:rPr>
              <a:t>4) Légende : </a:t>
            </a:r>
          </a:p>
          <a:p>
            <a:pPr>
              <a:spcBef>
                <a:spcPts val="600"/>
              </a:spcBef>
              <a:buClr>
                <a:srgbClr val="00B050"/>
              </a:buClr>
            </a:pPr>
            <a:r>
              <a:rPr lang="fr-FR" sz="1600" dirty="0">
                <a:highlight>
                  <a:srgbClr val="FFFF00"/>
                </a:highlight>
                <a:latin typeface="Arial"/>
              </a:rPr>
              <a:t>(</a:t>
            </a:r>
            <a:r>
              <a:rPr lang="fr-FR" sz="1600" i="1" dirty="0">
                <a:highlight>
                  <a:srgbClr val="FFFF00"/>
                </a:highlight>
                <a:cs typeface="Arial" panose="020B0604020202020204" pitchFamily="34" charset="0"/>
              </a:rPr>
              <a:t>voir annexe)</a:t>
            </a:r>
            <a:r>
              <a:rPr lang="fr-FR" sz="1600" i="1" dirty="0">
                <a:cs typeface="Arial" panose="020B0604020202020204" pitchFamily="34" charset="0"/>
              </a:rPr>
              <a:t> </a:t>
            </a:r>
            <a:r>
              <a:rPr lang="fr-FR" sz="1600" dirty="0">
                <a:cs typeface="Arial" panose="020B0604020202020204" pitchFamily="34" charset="0"/>
              </a:rPr>
              <a:t>: se référencer aux annexes pour remplir la partie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2F63406-7A9D-490E-B57C-A88CF3B417FB}"/>
              </a:ext>
            </a:extLst>
          </p:cNvPr>
          <p:cNvGrpSpPr/>
          <p:nvPr/>
        </p:nvGrpSpPr>
        <p:grpSpPr>
          <a:xfrm>
            <a:off x="8540926" y="4550034"/>
            <a:ext cx="885503" cy="560855"/>
            <a:chOff x="4789015" y="420192"/>
            <a:chExt cx="885503" cy="560855"/>
          </a:xfrm>
          <a:solidFill>
            <a:srgbClr val="00B050"/>
          </a:solidFill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9B6B39CE-539D-4BD8-BDF1-D57DF62D8D7C}"/>
                </a:ext>
              </a:extLst>
            </p:cNvPr>
            <p:cNvSpPr/>
            <p:nvPr/>
          </p:nvSpPr>
          <p:spPr>
            <a:xfrm>
              <a:off x="4789015" y="420192"/>
              <a:ext cx="885503" cy="242461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/>
                <a:t>Aujourd’hui</a:t>
              </a:r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5DE9131B-AB6B-4BBC-89FC-688F45F98D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1766" y="650719"/>
              <a:ext cx="1" cy="330328"/>
            </a:xfrm>
            <a:prstGeom prst="straightConnector1">
              <a:avLst/>
            </a:prstGeom>
            <a:grpFill/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CD07FC07-F5D3-4437-AE13-09A0F9D2EE72}"/>
              </a:ext>
            </a:extLst>
          </p:cNvPr>
          <p:cNvSpPr txBox="1"/>
          <p:nvPr/>
        </p:nvSpPr>
        <p:spPr>
          <a:xfrm>
            <a:off x="739320" y="989269"/>
            <a:ext cx="10630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30F40"/>
                </a:solidFill>
                <a:cs typeface="Arial" panose="020B0604020202020204" pitchFamily="34" charset="0"/>
              </a:rPr>
              <a:t>Préambule : Votre innovation doit concerner </a:t>
            </a:r>
            <a:r>
              <a:rPr lang="fr-FR" sz="1600" b="1" dirty="0">
                <a:solidFill>
                  <a:srgbClr val="030F40"/>
                </a:solidFill>
                <a:cs typeface="Arial" panose="020B0604020202020204" pitchFamily="34" charset="0"/>
              </a:rPr>
              <a:t>l’utilisation du CO</a:t>
            </a:r>
            <a:r>
              <a:rPr lang="fr-FR" sz="1600" b="1" baseline="-25000" dirty="0">
                <a:solidFill>
                  <a:srgbClr val="030F40"/>
                </a:solidFill>
                <a:cs typeface="Arial" panose="020B0604020202020204" pitchFamily="34" charset="0"/>
              </a:rPr>
              <a:t>2</a:t>
            </a:r>
            <a:r>
              <a:rPr lang="fr-FR" sz="1600" b="1" dirty="0">
                <a:solidFill>
                  <a:srgbClr val="030F40"/>
                </a:solidFill>
                <a:cs typeface="Arial" panose="020B0604020202020204" pitchFamily="34" charset="0"/>
              </a:rPr>
              <a:t> </a:t>
            </a:r>
            <a:r>
              <a:rPr lang="fr-FR" sz="1600" dirty="0">
                <a:solidFill>
                  <a:srgbClr val="030F40"/>
                </a:solidFill>
                <a:cs typeface="Arial" panose="020B0604020202020204" pitchFamily="34" charset="0"/>
              </a:rPr>
              <a:t>pour sa valorisation</a:t>
            </a:r>
          </a:p>
          <a:p>
            <a:r>
              <a:rPr lang="fr-FR" sz="1600" dirty="0">
                <a:solidFill>
                  <a:srgbClr val="030F40"/>
                </a:solidFill>
                <a:cs typeface="Arial" panose="020B0604020202020204" pitchFamily="34" charset="0"/>
              </a:rPr>
              <a:t>Le </a:t>
            </a:r>
            <a:r>
              <a:rPr lang="fr-FR" sz="1600" b="1" dirty="0">
                <a:solidFill>
                  <a:srgbClr val="030F40"/>
                </a:solidFill>
                <a:cs typeface="Arial" panose="020B0604020202020204" pitchFamily="34" charset="0"/>
              </a:rPr>
              <a:t>dossier de candidature concerne une innovation </a:t>
            </a:r>
            <a:r>
              <a:rPr lang="fr-FR" sz="1600" dirty="0">
                <a:solidFill>
                  <a:srgbClr val="030F40"/>
                </a:solidFill>
                <a:cs typeface="Arial" panose="020B0604020202020204" pitchFamily="34" charset="0"/>
              </a:rPr>
              <a:t>: ainsi une entité peut présenter plusieurs innovations et une innovation peut être portée par un consortium</a:t>
            </a:r>
          </a:p>
        </p:txBody>
      </p:sp>
    </p:spTree>
    <p:extLst>
      <p:ext uri="{BB962C8B-B14F-4D97-AF65-F5344CB8AC3E}">
        <p14:creationId xmlns:p14="http://schemas.microsoft.com/office/powerpoint/2010/main" val="132690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5717B9-6819-4D10-9289-C9D8C76ABDB1}"/>
              </a:ext>
            </a:extLst>
          </p:cNvPr>
          <p:cNvSpPr/>
          <p:nvPr/>
        </p:nvSpPr>
        <p:spPr>
          <a:xfrm>
            <a:off x="-6990" y="788565"/>
            <a:ext cx="2028735" cy="60618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E8F0A7-BFAA-4289-800D-C61C37BA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9" y="-7611"/>
            <a:ext cx="5338836" cy="8884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3CAC6C-D224-46BB-BA39-30427FC7F8BE}"/>
              </a:ext>
            </a:extLst>
          </p:cNvPr>
          <p:cNvSpPr/>
          <p:nvPr/>
        </p:nvSpPr>
        <p:spPr>
          <a:xfrm>
            <a:off x="5331847" y="1"/>
            <a:ext cx="6860151" cy="88845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4AAFF-736D-4A8D-BE68-6D58EE160B78}"/>
              </a:ext>
            </a:extLst>
          </p:cNvPr>
          <p:cNvSpPr/>
          <p:nvPr/>
        </p:nvSpPr>
        <p:spPr>
          <a:xfrm>
            <a:off x="-6987" y="0"/>
            <a:ext cx="5338834" cy="88845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0D620-4C15-47AA-9B3F-8703B393D1E8}"/>
              </a:ext>
            </a:extLst>
          </p:cNvPr>
          <p:cNvSpPr/>
          <p:nvPr/>
        </p:nvSpPr>
        <p:spPr>
          <a:xfrm>
            <a:off x="-6988" y="0"/>
            <a:ext cx="2028735" cy="6858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C68F7A2-F5C5-41D2-8031-7CB711F6E8D4}"/>
              </a:ext>
            </a:extLst>
          </p:cNvPr>
          <p:cNvSpPr txBox="1"/>
          <p:nvPr/>
        </p:nvSpPr>
        <p:spPr>
          <a:xfrm>
            <a:off x="5438535" y="162182"/>
            <a:ext cx="6526518" cy="54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solidFill>
                  <a:schemeClr val="bg1"/>
                </a:solidFill>
                <a:latin typeface="Arial" panose="020B0604020202020204"/>
                <a:ea typeface="+mj-ea"/>
                <a:cs typeface="Arial" panose="020B0604020202020204" pitchFamily="34" charset="0"/>
              </a:rPr>
              <a:t>Titre du projet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>
                <a:solidFill>
                  <a:srgbClr val="FFFFFF"/>
                </a:solidFill>
                <a:latin typeface="Arial"/>
              </a:rPr>
              <a:t>Courte description</a:t>
            </a: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E2888CB-22FB-4C19-AED4-16B9BDDD11AA}"/>
              </a:ext>
            </a:extLst>
          </p:cNvPr>
          <p:cNvSpPr txBox="1"/>
          <p:nvPr/>
        </p:nvSpPr>
        <p:spPr>
          <a:xfrm>
            <a:off x="2669805" y="4266187"/>
            <a:ext cx="2475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fr-FR" sz="1600" b="1" dirty="0">
                <a:solidFill>
                  <a:srgbClr val="030F40"/>
                </a:solidFill>
                <a:latin typeface="Arial"/>
                <a:cs typeface="Arial" panose="020B0604020202020204" pitchFamily="34" charset="0"/>
              </a:rPr>
              <a:t>Plan de développement</a:t>
            </a:r>
          </a:p>
        </p:txBody>
      </p:sp>
      <p:sp>
        <p:nvSpPr>
          <p:cNvPr id="61" name="ZoneTexte 2047">
            <a:extLst>
              <a:ext uri="{FF2B5EF4-FFF2-40B4-BE49-F238E27FC236}">
                <a16:creationId xmlns:a16="http://schemas.microsoft.com/office/drawing/2014/main" id="{BA6412E5-FEC2-4231-AFDD-F445566760F1}"/>
              </a:ext>
            </a:extLst>
          </p:cNvPr>
          <p:cNvSpPr txBox="1"/>
          <p:nvPr/>
        </p:nvSpPr>
        <p:spPr>
          <a:xfrm>
            <a:off x="2405822" y="4636164"/>
            <a:ext cx="4461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fr-FR" sz="1100" i="1">
                <a:solidFill>
                  <a:srgbClr val="030F40"/>
                </a:solidFill>
                <a:latin typeface="Arial"/>
              </a:rPr>
              <a:t>Présenter l’échelonnage du projet</a:t>
            </a:r>
            <a:endParaRPr kumimoji="0" lang="fr-FR" sz="1100" b="0" i="1" u="none" strike="noStrike" kern="1200" cap="none" spc="0" normalizeH="0" baseline="0" noProof="0">
              <a:ln>
                <a:noFill/>
              </a:ln>
              <a:solidFill>
                <a:srgbClr val="030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Arrow: Chevron 3">
            <a:extLst>
              <a:ext uri="{FF2B5EF4-FFF2-40B4-BE49-F238E27FC236}">
                <a16:creationId xmlns:a16="http://schemas.microsoft.com/office/drawing/2014/main" id="{082FD3F3-8045-4F9E-986F-B9D9B9F3DDAD}"/>
              </a:ext>
            </a:extLst>
          </p:cNvPr>
          <p:cNvSpPr/>
          <p:nvPr/>
        </p:nvSpPr>
        <p:spPr>
          <a:xfrm>
            <a:off x="2496671" y="4985866"/>
            <a:ext cx="2948226" cy="437986"/>
          </a:xfrm>
          <a:prstGeom prst="chevron">
            <a:avLst>
              <a:gd name="adj" fmla="val 1891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30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Phase 1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30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Arrow: Chevron 66">
            <a:extLst>
              <a:ext uri="{FF2B5EF4-FFF2-40B4-BE49-F238E27FC236}">
                <a16:creationId xmlns:a16="http://schemas.microsoft.com/office/drawing/2014/main" id="{D9B5BC26-D17D-4ED7-A61E-0CF4424E3DBA}"/>
              </a:ext>
            </a:extLst>
          </p:cNvPr>
          <p:cNvSpPr/>
          <p:nvPr/>
        </p:nvSpPr>
        <p:spPr>
          <a:xfrm>
            <a:off x="5416051" y="4985866"/>
            <a:ext cx="2948226" cy="437986"/>
          </a:xfrm>
          <a:prstGeom prst="chevron">
            <a:avLst>
              <a:gd name="adj" fmla="val 1891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solidFill>
                  <a:srgbClr val="030F40"/>
                </a:solidFill>
                <a:latin typeface="Arial"/>
              </a:rPr>
              <a:t>Phase 2</a:t>
            </a:r>
          </a:p>
        </p:txBody>
      </p:sp>
      <p:sp>
        <p:nvSpPr>
          <p:cNvPr id="64" name="Arrow: Chevron 68">
            <a:extLst>
              <a:ext uri="{FF2B5EF4-FFF2-40B4-BE49-F238E27FC236}">
                <a16:creationId xmlns:a16="http://schemas.microsoft.com/office/drawing/2014/main" id="{FFD923A6-90A3-4A33-914A-0FEF452D6A84}"/>
              </a:ext>
            </a:extLst>
          </p:cNvPr>
          <p:cNvSpPr/>
          <p:nvPr/>
        </p:nvSpPr>
        <p:spPr>
          <a:xfrm>
            <a:off x="8335432" y="4985866"/>
            <a:ext cx="2948226" cy="437986"/>
          </a:xfrm>
          <a:prstGeom prst="chevron">
            <a:avLst>
              <a:gd name="adj" fmla="val 1891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solidFill>
                  <a:srgbClr val="030F40"/>
                </a:solidFill>
                <a:latin typeface="Arial"/>
              </a:rPr>
              <a:t>XXX</a:t>
            </a:r>
          </a:p>
        </p:txBody>
      </p:sp>
      <p:sp>
        <p:nvSpPr>
          <p:cNvPr id="65" name="TextBox 4">
            <a:extLst>
              <a:ext uri="{FF2B5EF4-FFF2-40B4-BE49-F238E27FC236}">
                <a16:creationId xmlns:a16="http://schemas.microsoft.com/office/drawing/2014/main" id="{0FD6516C-1FF1-40ED-96D6-DE35C5875378}"/>
              </a:ext>
            </a:extLst>
          </p:cNvPr>
          <p:cNvSpPr txBox="1"/>
          <p:nvPr/>
        </p:nvSpPr>
        <p:spPr>
          <a:xfrm>
            <a:off x="2405823" y="5500958"/>
            <a:ext cx="2623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30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</a:t>
            </a:r>
          </a:p>
        </p:txBody>
      </p:sp>
      <p:sp>
        <p:nvSpPr>
          <p:cNvPr id="66" name="TextBox 70">
            <a:extLst>
              <a:ext uri="{FF2B5EF4-FFF2-40B4-BE49-F238E27FC236}">
                <a16:creationId xmlns:a16="http://schemas.microsoft.com/office/drawing/2014/main" id="{05D3652D-E686-4F11-9937-D89B5329439F}"/>
              </a:ext>
            </a:extLst>
          </p:cNvPr>
          <p:cNvSpPr txBox="1"/>
          <p:nvPr/>
        </p:nvSpPr>
        <p:spPr>
          <a:xfrm>
            <a:off x="5370628" y="5500958"/>
            <a:ext cx="2623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30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</a:t>
            </a:r>
          </a:p>
        </p:txBody>
      </p:sp>
      <p:sp>
        <p:nvSpPr>
          <p:cNvPr id="67" name="TextBox 71">
            <a:extLst>
              <a:ext uri="{FF2B5EF4-FFF2-40B4-BE49-F238E27FC236}">
                <a16:creationId xmlns:a16="http://schemas.microsoft.com/office/drawing/2014/main" id="{FA756A45-A75B-47DD-857E-070C2115957A}"/>
              </a:ext>
            </a:extLst>
          </p:cNvPr>
          <p:cNvSpPr txBox="1"/>
          <p:nvPr/>
        </p:nvSpPr>
        <p:spPr>
          <a:xfrm>
            <a:off x="8335432" y="5500958"/>
            <a:ext cx="2623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30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</a:t>
            </a:r>
          </a:p>
        </p:txBody>
      </p:sp>
      <p:sp>
        <p:nvSpPr>
          <p:cNvPr id="68" name="Ellipse 29">
            <a:extLst>
              <a:ext uri="{FF2B5EF4-FFF2-40B4-BE49-F238E27FC236}">
                <a16:creationId xmlns:a16="http://schemas.microsoft.com/office/drawing/2014/main" id="{A9941559-BAD2-4E7A-9F2B-7AA2C1E8677B}"/>
              </a:ext>
            </a:extLst>
          </p:cNvPr>
          <p:cNvSpPr/>
          <p:nvPr/>
        </p:nvSpPr>
        <p:spPr>
          <a:xfrm>
            <a:off x="2512132" y="4367964"/>
            <a:ext cx="135000" cy="135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4319341A-9E56-488C-BED0-153B40FB30AA}"/>
              </a:ext>
            </a:extLst>
          </p:cNvPr>
          <p:cNvSpPr txBox="1"/>
          <p:nvPr/>
        </p:nvSpPr>
        <p:spPr>
          <a:xfrm>
            <a:off x="203119" y="1924282"/>
            <a:ext cx="1385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rgbClr val="00B050"/>
                </a:solidFill>
              </a:rPr>
              <a:t>Brevets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CEAE4F3A-6A83-49D2-996E-2482DAF4817B}"/>
              </a:ext>
            </a:extLst>
          </p:cNvPr>
          <p:cNvCxnSpPr>
            <a:cxnSpLocks/>
          </p:cNvCxnSpPr>
          <p:nvPr/>
        </p:nvCxnSpPr>
        <p:spPr>
          <a:xfrm>
            <a:off x="300881" y="2260122"/>
            <a:ext cx="62304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llipse 29">
            <a:extLst>
              <a:ext uri="{FF2B5EF4-FFF2-40B4-BE49-F238E27FC236}">
                <a16:creationId xmlns:a16="http://schemas.microsoft.com/office/drawing/2014/main" id="{540EC1B5-2245-43FD-A1BB-C39EBE056DAB}"/>
              </a:ext>
            </a:extLst>
          </p:cNvPr>
          <p:cNvSpPr/>
          <p:nvPr/>
        </p:nvSpPr>
        <p:spPr>
          <a:xfrm>
            <a:off x="286222" y="2440514"/>
            <a:ext cx="135000" cy="1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ZoneTexte 32">
            <a:extLst>
              <a:ext uri="{FF2B5EF4-FFF2-40B4-BE49-F238E27FC236}">
                <a16:creationId xmlns:a16="http://schemas.microsoft.com/office/drawing/2014/main" id="{8B57904F-B624-4E98-9756-3E77ACBD4652}"/>
              </a:ext>
            </a:extLst>
          </p:cNvPr>
          <p:cNvSpPr txBox="1"/>
          <p:nvPr/>
        </p:nvSpPr>
        <p:spPr>
          <a:xfrm>
            <a:off x="432913" y="2399318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Oui</a:t>
            </a:r>
          </a:p>
        </p:txBody>
      </p:sp>
      <p:sp>
        <p:nvSpPr>
          <p:cNvPr id="79" name="Ellipse 29">
            <a:extLst>
              <a:ext uri="{FF2B5EF4-FFF2-40B4-BE49-F238E27FC236}">
                <a16:creationId xmlns:a16="http://schemas.microsoft.com/office/drawing/2014/main" id="{EDB1DEFB-53E3-49D9-974E-6941CDC5B1EA}"/>
              </a:ext>
            </a:extLst>
          </p:cNvPr>
          <p:cNvSpPr/>
          <p:nvPr/>
        </p:nvSpPr>
        <p:spPr>
          <a:xfrm>
            <a:off x="1017705" y="2450396"/>
            <a:ext cx="135000" cy="1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ZoneTexte 32">
            <a:extLst>
              <a:ext uri="{FF2B5EF4-FFF2-40B4-BE49-F238E27FC236}">
                <a16:creationId xmlns:a16="http://schemas.microsoft.com/office/drawing/2014/main" id="{11A28789-2883-4B23-8940-14F199DD4412}"/>
              </a:ext>
            </a:extLst>
          </p:cNvPr>
          <p:cNvSpPr txBox="1"/>
          <p:nvPr/>
        </p:nvSpPr>
        <p:spPr>
          <a:xfrm>
            <a:off x="1179761" y="2397909"/>
            <a:ext cx="3962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</a:t>
            </a:r>
          </a:p>
        </p:txBody>
      </p:sp>
      <p:sp>
        <p:nvSpPr>
          <p:cNvPr id="81" name="ZoneTexte 32">
            <a:extLst>
              <a:ext uri="{FF2B5EF4-FFF2-40B4-BE49-F238E27FC236}">
                <a16:creationId xmlns:a16="http://schemas.microsoft.com/office/drawing/2014/main" id="{9DA64CDE-4A05-4147-A007-170EE6E35F47}"/>
              </a:ext>
            </a:extLst>
          </p:cNvPr>
          <p:cNvSpPr txBox="1"/>
          <p:nvPr/>
        </p:nvSpPr>
        <p:spPr>
          <a:xfrm>
            <a:off x="203119" y="1513430"/>
            <a:ext cx="15424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Minéralisation </a:t>
            </a:r>
            <a:r>
              <a:rPr lang="fr-FR" sz="900" dirty="0">
                <a:highlight>
                  <a:srgbClr val="FFFF00"/>
                </a:highlight>
                <a:latin typeface="Arial"/>
              </a:rPr>
              <a:t>(</a:t>
            </a:r>
            <a:r>
              <a:rPr lang="fr-FR" sz="900" i="1" dirty="0">
                <a:highlight>
                  <a:srgbClr val="FFFF00"/>
                </a:highlight>
                <a:cs typeface="Arial" panose="020B0604020202020204" pitchFamily="34" charset="0"/>
              </a:rPr>
              <a:t>voir annexe)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D4AB7B1E-015A-48B9-BE89-10508FFE6A46}"/>
              </a:ext>
            </a:extLst>
          </p:cNvPr>
          <p:cNvCxnSpPr/>
          <p:nvPr/>
        </p:nvCxnSpPr>
        <p:spPr>
          <a:xfrm>
            <a:off x="289139" y="1408123"/>
            <a:ext cx="86568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>
            <a:extLst>
              <a:ext uri="{FF2B5EF4-FFF2-40B4-BE49-F238E27FC236}">
                <a16:creationId xmlns:a16="http://schemas.microsoft.com/office/drawing/2014/main" id="{77021B15-3F4D-442E-835D-AA8F040662D4}"/>
              </a:ext>
            </a:extLst>
          </p:cNvPr>
          <p:cNvSpPr txBox="1"/>
          <p:nvPr/>
        </p:nvSpPr>
        <p:spPr>
          <a:xfrm>
            <a:off x="191377" y="2850234"/>
            <a:ext cx="1385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rgbClr val="00B050"/>
                </a:solidFill>
              </a:rPr>
              <a:t>Maturité</a:t>
            </a: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68E03B03-8F01-4371-9F80-C117C2E40182}"/>
              </a:ext>
            </a:extLst>
          </p:cNvPr>
          <p:cNvCxnSpPr>
            <a:cxnSpLocks/>
          </p:cNvCxnSpPr>
          <p:nvPr/>
        </p:nvCxnSpPr>
        <p:spPr>
          <a:xfrm>
            <a:off x="289139" y="3186074"/>
            <a:ext cx="73068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ZoneTexte 32">
            <a:extLst>
              <a:ext uri="{FF2B5EF4-FFF2-40B4-BE49-F238E27FC236}">
                <a16:creationId xmlns:a16="http://schemas.microsoft.com/office/drawing/2014/main" id="{E35829F4-7E1F-4FE0-90B0-9CCE34D8F572}"/>
              </a:ext>
            </a:extLst>
          </p:cNvPr>
          <p:cNvSpPr txBox="1"/>
          <p:nvPr/>
        </p:nvSpPr>
        <p:spPr>
          <a:xfrm>
            <a:off x="206370" y="3320476"/>
            <a:ext cx="11641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85800">
              <a:defRPr/>
            </a:pPr>
            <a:r>
              <a:rPr lang="fr-FR" sz="900" b="1" dirty="0">
                <a:solidFill>
                  <a:srgbClr val="00B050"/>
                </a:solidFill>
                <a:latin typeface="Arial"/>
              </a:rPr>
              <a:t>TRL</a:t>
            </a:r>
            <a:r>
              <a:rPr lang="fr-FR" sz="900" dirty="0">
                <a:solidFill>
                  <a:srgbClr val="00B050"/>
                </a:solidFill>
                <a:latin typeface="Arial"/>
              </a:rPr>
              <a:t> X </a:t>
            </a:r>
            <a:r>
              <a:rPr lang="fr-FR" sz="900" dirty="0">
                <a:highlight>
                  <a:srgbClr val="FFFF00"/>
                </a:highlight>
                <a:latin typeface="Arial"/>
              </a:rPr>
              <a:t>(</a:t>
            </a:r>
            <a:r>
              <a:rPr lang="fr-FR" sz="900" i="1" dirty="0">
                <a:highlight>
                  <a:srgbClr val="FFFF00"/>
                </a:highlight>
                <a:cs typeface="Arial" panose="020B0604020202020204" pitchFamily="34" charset="0"/>
              </a:rPr>
              <a:t>voir annexe)</a:t>
            </a:r>
            <a:endParaRPr lang="fr-FR" sz="900" dirty="0">
              <a:highlight>
                <a:srgbClr val="FFFF00"/>
              </a:highlight>
              <a:latin typeface="Arial"/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7B39B4DE-A271-44F5-838F-11C4F81FA103}"/>
              </a:ext>
            </a:extLst>
          </p:cNvPr>
          <p:cNvSpPr txBox="1"/>
          <p:nvPr/>
        </p:nvSpPr>
        <p:spPr>
          <a:xfrm>
            <a:off x="191378" y="1069569"/>
            <a:ext cx="2147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rgbClr val="00B050"/>
                </a:solidFill>
              </a:rPr>
              <a:t>Catégories</a:t>
            </a:r>
          </a:p>
        </p:txBody>
      </p:sp>
      <p:sp>
        <p:nvSpPr>
          <p:cNvPr id="105" name="Ellipse 29">
            <a:extLst>
              <a:ext uri="{FF2B5EF4-FFF2-40B4-BE49-F238E27FC236}">
                <a16:creationId xmlns:a16="http://schemas.microsoft.com/office/drawing/2014/main" id="{E738E25D-D8ED-477A-83B8-02FFC3EEE37C}"/>
              </a:ext>
            </a:extLst>
          </p:cNvPr>
          <p:cNvSpPr/>
          <p:nvPr/>
        </p:nvSpPr>
        <p:spPr>
          <a:xfrm>
            <a:off x="2525643" y="1280486"/>
            <a:ext cx="135000" cy="135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Ellipse 29">
            <a:extLst>
              <a:ext uri="{FF2B5EF4-FFF2-40B4-BE49-F238E27FC236}">
                <a16:creationId xmlns:a16="http://schemas.microsoft.com/office/drawing/2014/main" id="{19B0E911-1A94-47FF-94C6-1ADAD807D8DC}"/>
              </a:ext>
            </a:extLst>
          </p:cNvPr>
          <p:cNvSpPr/>
          <p:nvPr/>
        </p:nvSpPr>
        <p:spPr>
          <a:xfrm>
            <a:off x="5738908" y="1280040"/>
            <a:ext cx="135000" cy="135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Ellipse 29">
            <a:extLst>
              <a:ext uri="{FF2B5EF4-FFF2-40B4-BE49-F238E27FC236}">
                <a16:creationId xmlns:a16="http://schemas.microsoft.com/office/drawing/2014/main" id="{6A652CB8-619A-46F9-8514-5B544085D8F1}"/>
              </a:ext>
            </a:extLst>
          </p:cNvPr>
          <p:cNvSpPr/>
          <p:nvPr/>
        </p:nvSpPr>
        <p:spPr>
          <a:xfrm>
            <a:off x="9249596" y="1280040"/>
            <a:ext cx="135000" cy="135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8D086DB6-3335-4BD7-9DFD-D48313604512}"/>
              </a:ext>
            </a:extLst>
          </p:cNvPr>
          <p:cNvSpPr txBox="1"/>
          <p:nvPr/>
        </p:nvSpPr>
        <p:spPr>
          <a:xfrm>
            <a:off x="2675148" y="1178708"/>
            <a:ext cx="289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1600" b="1" dirty="0">
                <a:solidFill>
                  <a:srgbClr val="030F40"/>
                </a:solidFill>
                <a:latin typeface="Arial"/>
                <a:cs typeface="Arial" panose="020B0604020202020204" pitchFamily="34" charset="0"/>
              </a:rPr>
              <a:t>Présentation du Laboratoire</a:t>
            </a:r>
            <a:r>
              <a:rPr lang="fr-FR" sz="1400" b="1" dirty="0">
                <a:solidFill>
                  <a:srgbClr val="030F4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fr-FR" sz="1200" b="1" dirty="0">
                <a:solidFill>
                  <a:srgbClr val="030F40"/>
                </a:solidFill>
                <a:latin typeface="Arial"/>
                <a:cs typeface="Arial" panose="020B0604020202020204" pitchFamily="34" charset="0"/>
              </a:rPr>
              <a:t>(ou Consortium)</a:t>
            </a:r>
            <a:endParaRPr lang="fr-FR" sz="1600" b="1" dirty="0">
              <a:solidFill>
                <a:srgbClr val="030F4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4D3EB4FA-7C8E-44DE-84BC-71591A8CF8ED}"/>
              </a:ext>
            </a:extLst>
          </p:cNvPr>
          <p:cNvSpPr txBox="1"/>
          <p:nvPr/>
        </p:nvSpPr>
        <p:spPr>
          <a:xfrm>
            <a:off x="5890396" y="1178119"/>
            <a:ext cx="3117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030F40"/>
                </a:solidFill>
                <a:latin typeface="Arial"/>
                <a:cs typeface="Arial" panose="020B0604020202020204" pitchFamily="34" charset="0"/>
              </a:rPr>
              <a:t>Description de la technologie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BB95B5FE-84CA-4BD1-BBA5-D08D6CE4C52E}"/>
              </a:ext>
            </a:extLst>
          </p:cNvPr>
          <p:cNvSpPr txBox="1"/>
          <p:nvPr/>
        </p:nvSpPr>
        <p:spPr>
          <a:xfrm>
            <a:off x="9404050" y="1179542"/>
            <a:ext cx="1835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fr-FR" sz="1600" b="1">
                <a:solidFill>
                  <a:srgbClr val="030F40"/>
                </a:solidFill>
                <a:latin typeface="Arial"/>
                <a:cs typeface="Arial" panose="020B0604020202020204" pitchFamily="34" charset="0"/>
              </a:rPr>
              <a:t>Données marché</a:t>
            </a:r>
          </a:p>
        </p:txBody>
      </p:sp>
      <p:sp>
        <p:nvSpPr>
          <p:cNvPr id="111" name="ZoneTexte 2047">
            <a:extLst>
              <a:ext uri="{FF2B5EF4-FFF2-40B4-BE49-F238E27FC236}">
                <a16:creationId xmlns:a16="http://schemas.microsoft.com/office/drawing/2014/main" id="{C41D1B54-7330-47C4-A031-AFDBAD2CEEF7}"/>
              </a:ext>
            </a:extLst>
          </p:cNvPr>
          <p:cNvSpPr txBox="1"/>
          <p:nvPr/>
        </p:nvSpPr>
        <p:spPr>
          <a:xfrm>
            <a:off x="2458571" y="1677018"/>
            <a:ext cx="2835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30F40"/>
                </a:solidFill>
                <a:effectLst/>
                <a:uLnTx/>
                <a:uFillTx/>
                <a:ea typeface="+mn-ea"/>
                <a:cs typeface="+mn-cs"/>
              </a:rPr>
              <a:t>XXX</a:t>
            </a:r>
          </a:p>
        </p:txBody>
      </p:sp>
      <p:sp>
        <p:nvSpPr>
          <p:cNvPr id="112" name="ZoneTexte 2047">
            <a:extLst>
              <a:ext uri="{FF2B5EF4-FFF2-40B4-BE49-F238E27FC236}">
                <a16:creationId xmlns:a16="http://schemas.microsoft.com/office/drawing/2014/main" id="{36FE6EB0-67B5-4647-95F3-EA34AB7DA58A}"/>
              </a:ext>
            </a:extLst>
          </p:cNvPr>
          <p:cNvSpPr txBox="1"/>
          <p:nvPr/>
        </p:nvSpPr>
        <p:spPr>
          <a:xfrm>
            <a:off x="5893891" y="1677020"/>
            <a:ext cx="2300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30F40"/>
                </a:solidFill>
                <a:effectLst/>
                <a:uLnTx/>
                <a:uFillTx/>
                <a:ea typeface="+mn-ea"/>
                <a:cs typeface="+mn-cs"/>
              </a:rPr>
              <a:t>XXX</a:t>
            </a:r>
          </a:p>
        </p:txBody>
      </p:sp>
      <p:sp>
        <p:nvSpPr>
          <p:cNvPr id="113" name="ZoneTexte 2047">
            <a:extLst>
              <a:ext uri="{FF2B5EF4-FFF2-40B4-BE49-F238E27FC236}">
                <a16:creationId xmlns:a16="http://schemas.microsoft.com/office/drawing/2014/main" id="{0521258C-1A07-42E2-BB88-B7125619DF81}"/>
              </a:ext>
            </a:extLst>
          </p:cNvPr>
          <p:cNvSpPr txBox="1"/>
          <p:nvPr/>
        </p:nvSpPr>
        <p:spPr>
          <a:xfrm>
            <a:off x="9229757" y="1677019"/>
            <a:ext cx="2835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30F40"/>
                </a:solidFill>
                <a:effectLst/>
                <a:uLnTx/>
                <a:uFillTx/>
                <a:ea typeface="+mn-ea"/>
                <a:cs typeface="+mn-cs"/>
              </a:rPr>
              <a:t>XXX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F581484-6657-46A2-87F8-EB96D76DB71E}"/>
              </a:ext>
            </a:extLst>
          </p:cNvPr>
          <p:cNvSpPr/>
          <p:nvPr/>
        </p:nvSpPr>
        <p:spPr>
          <a:xfrm>
            <a:off x="1915" y="6604000"/>
            <a:ext cx="12190085" cy="254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fr-FR" sz="1000" i="1" dirty="0">
                <a:solidFill>
                  <a:srgbClr val="FFFFFF"/>
                </a:solidFill>
                <a:latin typeface="Arial"/>
              </a:rPr>
              <a:t>Laboratoire: XXX</a:t>
            </a:r>
          </a:p>
        </p:txBody>
      </p:sp>
      <p:sp>
        <p:nvSpPr>
          <p:cNvPr id="85" name="Espace réservé du numéro de diapositive 4">
            <a:extLst>
              <a:ext uri="{FF2B5EF4-FFF2-40B4-BE49-F238E27FC236}">
                <a16:creationId xmlns:a16="http://schemas.microsoft.com/office/drawing/2014/main" id="{D9709944-2E73-472B-84EC-2D9109C4E81B}"/>
              </a:ext>
            </a:extLst>
          </p:cNvPr>
          <p:cNvSpPr txBox="1">
            <a:spLocks/>
          </p:cNvSpPr>
          <p:nvPr/>
        </p:nvSpPr>
        <p:spPr>
          <a:xfrm>
            <a:off x="0" y="6643242"/>
            <a:ext cx="2825336" cy="19875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24B02-B22C-42C4-B6C2-1492AFF83D99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Trophée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s Innovation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18C4E22-3E23-446C-BE8B-4A69D4826B71}"/>
              </a:ext>
            </a:extLst>
          </p:cNvPr>
          <p:cNvSpPr/>
          <p:nvPr/>
        </p:nvSpPr>
        <p:spPr>
          <a:xfrm>
            <a:off x="2021745" y="6002936"/>
            <a:ext cx="10170253" cy="6056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ZoneTexte 26">
            <a:extLst>
              <a:ext uri="{FF2B5EF4-FFF2-40B4-BE49-F238E27FC236}">
                <a16:creationId xmlns:a16="http://schemas.microsoft.com/office/drawing/2014/main" id="{3A73E706-DDCF-48AB-AA60-B20C4FDB38E6}"/>
              </a:ext>
            </a:extLst>
          </p:cNvPr>
          <p:cNvSpPr txBox="1"/>
          <p:nvPr/>
        </p:nvSpPr>
        <p:spPr>
          <a:xfrm>
            <a:off x="6414112" y="6190659"/>
            <a:ext cx="119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defRPr/>
            </a:pPr>
            <a:r>
              <a:rPr lang="fr-FR" sz="900" dirty="0">
                <a:solidFill>
                  <a:srgbClr val="00B050"/>
                </a:solidFill>
                <a:latin typeface="Arial"/>
              </a:rPr>
              <a:t>Mise à l’échelle</a:t>
            </a:r>
          </a:p>
        </p:txBody>
      </p:sp>
      <p:sp>
        <p:nvSpPr>
          <p:cNvPr id="117" name="Ellipse 17">
            <a:extLst>
              <a:ext uri="{FF2B5EF4-FFF2-40B4-BE49-F238E27FC236}">
                <a16:creationId xmlns:a16="http://schemas.microsoft.com/office/drawing/2014/main" id="{2479097C-0B72-41A7-A114-1295145FC7D1}"/>
              </a:ext>
            </a:extLst>
          </p:cNvPr>
          <p:cNvSpPr/>
          <p:nvPr/>
        </p:nvSpPr>
        <p:spPr>
          <a:xfrm>
            <a:off x="7469250" y="6230024"/>
            <a:ext cx="135000" cy="1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Ellipse 28">
            <a:extLst>
              <a:ext uri="{FF2B5EF4-FFF2-40B4-BE49-F238E27FC236}">
                <a16:creationId xmlns:a16="http://schemas.microsoft.com/office/drawing/2014/main" id="{725EA8C4-4E5F-4BE4-B269-45DB0F3CEB08}"/>
              </a:ext>
            </a:extLst>
          </p:cNvPr>
          <p:cNvSpPr/>
          <p:nvPr/>
        </p:nvSpPr>
        <p:spPr>
          <a:xfrm>
            <a:off x="7655516" y="6230024"/>
            <a:ext cx="135000" cy="1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Ellipse 29">
            <a:extLst>
              <a:ext uri="{FF2B5EF4-FFF2-40B4-BE49-F238E27FC236}">
                <a16:creationId xmlns:a16="http://schemas.microsoft.com/office/drawing/2014/main" id="{ADFD37FA-3B6B-480C-9683-118161020C4B}"/>
              </a:ext>
            </a:extLst>
          </p:cNvPr>
          <p:cNvSpPr/>
          <p:nvPr/>
        </p:nvSpPr>
        <p:spPr>
          <a:xfrm>
            <a:off x="7841782" y="6230024"/>
            <a:ext cx="135000" cy="1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ZoneTexte 32">
            <a:extLst>
              <a:ext uri="{FF2B5EF4-FFF2-40B4-BE49-F238E27FC236}">
                <a16:creationId xmlns:a16="http://schemas.microsoft.com/office/drawing/2014/main" id="{5FDE48B5-DB20-4DEF-8CF1-8DA00FD337F1}"/>
              </a:ext>
            </a:extLst>
          </p:cNvPr>
          <p:cNvSpPr txBox="1"/>
          <p:nvPr/>
        </p:nvSpPr>
        <p:spPr>
          <a:xfrm>
            <a:off x="3272385" y="6207771"/>
            <a:ext cx="18880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Portée et caractère innovant</a:t>
            </a:r>
          </a:p>
        </p:txBody>
      </p:sp>
      <p:sp>
        <p:nvSpPr>
          <p:cNvPr id="134" name="Ellipse 33">
            <a:extLst>
              <a:ext uri="{FF2B5EF4-FFF2-40B4-BE49-F238E27FC236}">
                <a16:creationId xmlns:a16="http://schemas.microsoft.com/office/drawing/2014/main" id="{8CD91963-8D95-4419-A4B5-1B3EE20EB164}"/>
              </a:ext>
            </a:extLst>
          </p:cNvPr>
          <p:cNvSpPr/>
          <p:nvPr/>
        </p:nvSpPr>
        <p:spPr>
          <a:xfrm>
            <a:off x="5012911" y="6247136"/>
            <a:ext cx="135000" cy="1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Ellipse 34">
            <a:extLst>
              <a:ext uri="{FF2B5EF4-FFF2-40B4-BE49-F238E27FC236}">
                <a16:creationId xmlns:a16="http://schemas.microsoft.com/office/drawing/2014/main" id="{D7D75908-8EEE-4DCC-86A4-54C84DCD0D60}"/>
              </a:ext>
            </a:extLst>
          </p:cNvPr>
          <p:cNvSpPr/>
          <p:nvPr/>
        </p:nvSpPr>
        <p:spPr>
          <a:xfrm>
            <a:off x="5199178" y="6247136"/>
            <a:ext cx="135000" cy="1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Ellipse 35">
            <a:extLst>
              <a:ext uri="{FF2B5EF4-FFF2-40B4-BE49-F238E27FC236}">
                <a16:creationId xmlns:a16="http://schemas.microsoft.com/office/drawing/2014/main" id="{EB1BFCA1-E910-4380-9ADD-78EF2E966D94}"/>
              </a:ext>
            </a:extLst>
          </p:cNvPr>
          <p:cNvSpPr/>
          <p:nvPr/>
        </p:nvSpPr>
        <p:spPr>
          <a:xfrm>
            <a:off x="5385444" y="6247136"/>
            <a:ext cx="135000" cy="1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97031982-9632-4D0F-ABFC-AE74438F4DB4}"/>
              </a:ext>
            </a:extLst>
          </p:cNvPr>
          <p:cNvSpPr/>
          <p:nvPr/>
        </p:nvSpPr>
        <p:spPr>
          <a:xfrm>
            <a:off x="8026328" y="6230024"/>
            <a:ext cx="135000" cy="1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Ellipse 29">
            <a:extLst>
              <a:ext uri="{FF2B5EF4-FFF2-40B4-BE49-F238E27FC236}">
                <a16:creationId xmlns:a16="http://schemas.microsoft.com/office/drawing/2014/main" id="{0E7EB60A-EA9D-4CD1-8DBC-F057CD963CDB}"/>
              </a:ext>
            </a:extLst>
          </p:cNvPr>
          <p:cNvSpPr/>
          <p:nvPr/>
        </p:nvSpPr>
        <p:spPr>
          <a:xfrm>
            <a:off x="8208126" y="6230024"/>
            <a:ext cx="135000" cy="1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Ellipse 29">
            <a:extLst>
              <a:ext uri="{FF2B5EF4-FFF2-40B4-BE49-F238E27FC236}">
                <a16:creationId xmlns:a16="http://schemas.microsoft.com/office/drawing/2014/main" id="{DF9310EC-D825-4070-9E46-2D115589403C}"/>
              </a:ext>
            </a:extLst>
          </p:cNvPr>
          <p:cNvSpPr/>
          <p:nvPr/>
        </p:nvSpPr>
        <p:spPr>
          <a:xfrm>
            <a:off x="5568046" y="6244787"/>
            <a:ext cx="135000" cy="1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Ellipse 29">
            <a:extLst>
              <a:ext uri="{FF2B5EF4-FFF2-40B4-BE49-F238E27FC236}">
                <a16:creationId xmlns:a16="http://schemas.microsoft.com/office/drawing/2014/main" id="{24071D6B-0D87-4BA9-998E-A1BED69F6440}"/>
              </a:ext>
            </a:extLst>
          </p:cNvPr>
          <p:cNvSpPr/>
          <p:nvPr/>
        </p:nvSpPr>
        <p:spPr>
          <a:xfrm>
            <a:off x="5751787" y="6244787"/>
            <a:ext cx="135000" cy="1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E6E7211E-C22E-4223-80C4-10809DAC7BCE}"/>
              </a:ext>
            </a:extLst>
          </p:cNvPr>
          <p:cNvCxnSpPr/>
          <p:nvPr/>
        </p:nvCxnSpPr>
        <p:spPr>
          <a:xfrm>
            <a:off x="3114040" y="6002936"/>
            <a:ext cx="0" cy="60106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898459B6-EB77-43A3-973A-59E214A269FE}"/>
              </a:ext>
            </a:extLst>
          </p:cNvPr>
          <p:cNvCxnSpPr/>
          <p:nvPr/>
        </p:nvCxnSpPr>
        <p:spPr>
          <a:xfrm>
            <a:off x="6217858" y="6005907"/>
            <a:ext cx="0" cy="60106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02044E5C-41BA-4BBC-9056-84ED539A12E4}"/>
              </a:ext>
            </a:extLst>
          </p:cNvPr>
          <p:cNvCxnSpPr/>
          <p:nvPr/>
        </p:nvCxnSpPr>
        <p:spPr>
          <a:xfrm>
            <a:off x="8775851" y="5995449"/>
            <a:ext cx="0" cy="60106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ZoneTexte 37">
            <a:extLst>
              <a:ext uri="{FF2B5EF4-FFF2-40B4-BE49-F238E27FC236}">
                <a16:creationId xmlns:a16="http://schemas.microsoft.com/office/drawing/2014/main" id="{22427558-9195-48E4-9746-AA694462E5A2}"/>
              </a:ext>
            </a:extLst>
          </p:cNvPr>
          <p:cNvSpPr txBox="1"/>
          <p:nvPr/>
        </p:nvSpPr>
        <p:spPr>
          <a:xfrm>
            <a:off x="9004113" y="6197741"/>
            <a:ext cx="13807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defRPr/>
            </a:pPr>
            <a:r>
              <a:rPr lang="fr-FR" sz="900" dirty="0">
                <a:solidFill>
                  <a:srgbClr val="00B050"/>
                </a:solidFill>
                <a:latin typeface="Arial"/>
              </a:rPr>
              <a:t>Contribution aux ODDs</a:t>
            </a:r>
          </a:p>
        </p:txBody>
      </p:sp>
      <p:sp>
        <p:nvSpPr>
          <p:cNvPr id="145" name="Ellipse 17">
            <a:extLst>
              <a:ext uri="{FF2B5EF4-FFF2-40B4-BE49-F238E27FC236}">
                <a16:creationId xmlns:a16="http://schemas.microsoft.com/office/drawing/2014/main" id="{48832ACB-5D87-4485-892C-36D62C538A2D}"/>
              </a:ext>
            </a:extLst>
          </p:cNvPr>
          <p:cNvSpPr/>
          <p:nvPr/>
        </p:nvSpPr>
        <p:spPr>
          <a:xfrm>
            <a:off x="10459725" y="6224041"/>
            <a:ext cx="135000" cy="1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Ellipse 28">
            <a:extLst>
              <a:ext uri="{FF2B5EF4-FFF2-40B4-BE49-F238E27FC236}">
                <a16:creationId xmlns:a16="http://schemas.microsoft.com/office/drawing/2014/main" id="{16FB0B63-0F5F-4BDB-88C2-6D43C211FBDB}"/>
              </a:ext>
            </a:extLst>
          </p:cNvPr>
          <p:cNvSpPr/>
          <p:nvPr/>
        </p:nvSpPr>
        <p:spPr>
          <a:xfrm>
            <a:off x="10645991" y="6224041"/>
            <a:ext cx="135000" cy="1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" name="Ellipse 29">
            <a:extLst>
              <a:ext uri="{FF2B5EF4-FFF2-40B4-BE49-F238E27FC236}">
                <a16:creationId xmlns:a16="http://schemas.microsoft.com/office/drawing/2014/main" id="{E02942CE-2AF4-479D-AEE6-34BFAE92E8AF}"/>
              </a:ext>
            </a:extLst>
          </p:cNvPr>
          <p:cNvSpPr/>
          <p:nvPr/>
        </p:nvSpPr>
        <p:spPr>
          <a:xfrm>
            <a:off x="10832257" y="6224041"/>
            <a:ext cx="135000" cy="1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8C3EB9BB-4ACF-461D-93FB-950BB4344FED}"/>
              </a:ext>
            </a:extLst>
          </p:cNvPr>
          <p:cNvSpPr/>
          <p:nvPr/>
        </p:nvSpPr>
        <p:spPr>
          <a:xfrm>
            <a:off x="11016803" y="6224041"/>
            <a:ext cx="135000" cy="1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Ellipse 29">
            <a:extLst>
              <a:ext uri="{FF2B5EF4-FFF2-40B4-BE49-F238E27FC236}">
                <a16:creationId xmlns:a16="http://schemas.microsoft.com/office/drawing/2014/main" id="{DA39994A-ACAC-49E5-83B9-196F5C0C9086}"/>
              </a:ext>
            </a:extLst>
          </p:cNvPr>
          <p:cNvSpPr/>
          <p:nvPr/>
        </p:nvSpPr>
        <p:spPr>
          <a:xfrm>
            <a:off x="11198601" y="6224041"/>
            <a:ext cx="135000" cy="1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3BE570FE-5168-428B-B72A-F0FF01CC2168}"/>
              </a:ext>
            </a:extLst>
          </p:cNvPr>
          <p:cNvSpPr txBox="1"/>
          <p:nvPr/>
        </p:nvSpPr>
        <p:spPr>
          <a:xfrm>
            <a:off x="1874058" y="6051960"/>
            <a:ext cx="13857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050"/>
                </a:solidFill>
              </a:rPr>
              <a:t>Critères</a:t>
            </a:r>
          </a:p>
          <a:p>
            <a:pPr algn="ctr"/>
            <a:r>
              <a:rPr lang="fr-FR" sz="900" dirty="0">
                <a:highlight>
                  <a:srgbClr val="FFFF00"/>
                </a:highlight>
                <a:latin typeface="Arial"/>
              </a:rPr>
              <a:t>(</a:t>
            </a:r>
            <a:r>
              <a:rPr lang="fr-FR" sz="900" i="1" dirty="0">
                <a:highlight>
                  <a:srgbClr val="FFFF00"/>
                </a:highlight>
                <a:cs typeface="Arial" panose="020B0604020202020204" pitchFamily="34" charset="0"/>
              </a:rPr>
              <a:t>voir annexe)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D3AFB91-6471-4ADF-BA67-518C51C9C3E7}"/>
              </a:ext>
            </a:extLst>
          </p:cNvPr>
          <p:cNvSpPr/>
          <p:nvPr/>
        </p:nvSpPr>
        <p:spPr>
          <a:xfrm>
            <a:off x="-5073" y="3808520"/>
            <a:ext cx="2028735" cy="304948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BF8D9D2F-4546-4D52-AA46-3DC0F263C5AF}"/>
              </a:ext>
            </a:extLst>
          </p:cNvPr>
          <p:cNvSpPr txBox="1"/>
          <p:nvPr/>
        </p:nvSpPr>
        <p:spPr>
          <a:xfrm>
            <a:off x="198654" y="3972043"/>
            <a:ext cx="1385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Contacts</a:t>
            </a:r>
            <a:endParaRPr lang="fr-FR" sz="1600" dirty="0">
              <a:solidFill>
                <a:srgbClr val="00B050"/>
              </a:solidFill>
            </a:endParaRPr>
          </a:p>
        </p:txBody>
      </p: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E9327810-EE46-4181-92E4-498D1DA39A9D}"/>
              </a:ext>
            </a:extLst>
          </p:cNvPr>
          <p:cNvCxnSpPr>
            <a:cxnSpLocks/>
          </p:cNvCxnSpPr>
          <p:nvPr/>
        </p:nvCxnSpPr>
        <p:spPr>
          <a:xfrm>
            <a:off x="296416" y="4307883"/>
            <a:ext cx="73068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>
            <a:extLst>
              <a:ext uri="{FF2B5EF4-FFF2-40B4-BE49-F238E27FC236}">
                <a16:creationId xmlns:a16="http://schemas.microsoft.com/office/drawing/2014/main" id="{4D285AA5-3329-455C-A404-F2B28EFC587E}"/>
              </a:ext>
            </a:extLst>
          </p:cNvPr>
          <p:cNvSpPr txBox="1"/>
          <p:nvPr/>
        </p:nvSpPr>
        <p:spPr>
          <a:xfrm>
            <a:off x="191376" y="4426768"/>
            <a:ext cx="1385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00B050"/>
                </a:solidFill>
              </a:rPr>
              <a:t>Porteur(s) du projet :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3ED93F8F-04A7-4B02-87D1-6C2D19DF6DBE}"/>
              </a:ext>
            </a:extLst>
          </p:cNvPr>
          <p:cNvSpPr txBox="1"/>
          <p:nvPr/>
        </p:nvSpPr>
        <p:spPr>
          <a:xfrm>
            <a:off x="185958" y="5295399"/>
            <a:ext cx="16880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00B050"/>
                </a:solidFill>
              </a:rPr>
              <a:t>Référent(s) scientifique(s) et/ou industriel(s) :</a:t>
            </a:r>
          </a:p>
        </p:txBody>
      </p:sp>
    </p:spTree>
    <p:extLst>
      <p:ext uri="{BB962C8B-B14F-4D97-AF65-F5344CB8AC3E}">
        <p14:creationId xmlns:p14="http://schemas.microsoft.com/office/powerpoint/2010/main" val="135212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8C2CD4-F5CB-4A99-A65D-C21BA6D09204}"/>
              </a:ext>
            </a:extLst>
          </p:cNvPr>
          <p:cNvSpPr/>
          <p:nvPr/>
        </p:nvSpPr>
        <p:spPr>
          <a:xfrm>
            <a:off x="10163263" y="788565"/>
            <a:ext cx="2028735" cy="60618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301BD1-2486-4A44-AD9B-FD1628C8A95D}"/>
              </a:ext>
            </a:extLst>
          </p:cNvPr>
          <p:cNvSpPr/>
          <p:nvPr/>
        </p:nvSpPr>
        <p:spPr>
          <a:xfrm>
            <a:off x="10163265" y="0"/>
            <a:ext cx="2028735" cy="6858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Graphique 42">
            <a:extLst>
              <a:ext uri="{FF2B5EF4-FFF2-40B4-BE49-F238E27FC236}">
                <a16:creationId xmlns:a16="http://schemas.microsoft.com/office/drawing/2014/main" id="{A9320F53-0F3A-4535-8BA0-32677E2C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894" y="236113"/>
            <a:ext cx="1283472" cy="5524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6F6978D-C58C-42A9-A35F-E6BCCE0C8AF3}"/>
              </a:ext>
            </a:extLst>
          </p:cNvPr>
          <p:cNvSpPr/>
          <p:nvPr/>
        </p:nvSpPr>
        <p:spPr>
          <a:xfrm>
            <a:off x="1" y="0"/>
            <a:ext cx="12192000" cy="7885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C82BA4E-E9C2-4030-8241-23F8DF71D212}"/>
              </a:ext>
            </a:extLst>
          </p:cNvPr>
          <p:cNvSpPr txBox="1"/>
          <p:nvPr/>
        </p:nvSpPr>
        <p:spPr>
          <a:xfrm>
            <a:off x="10345739" y="1024678"/>
            <a:ext cx="1051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rgbClr val="00B050"/>
                </a:solidFill>
              </a:rPr>
              <a:t>Sommaire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E7FCD18-AF7D-4FF8-BB08-937B375E1B5A}"/>
              </a:ext>
            </a:extLst>
          </p:cNvPr>
          <p:cNvCxnSpPr/>
          <p:nvPr/>
        </p:nvCxnSpPr>
        <p:spPr>
          <a:xfrm>
            <a:off x="10443500" y="1363232"/>
            <a:ext cx="86568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re 3">
            <a:extLst>
              <a:ext uri="{FF2B5EF4-FFF2-40B4-BE49-F238E27FC236}">
                <a16:creationId xmlns:a16="http://schemas.microsoft.com/office/drawing/2014/main" id="{378CD0F3-917E-46C5-9FAB-66A6DC685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46" y="20204"/>
            <a:ext cx="8014635" cy="78856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+mn-lt"/>
              </a:rPr>
              <a:t>1. Présentation du Laboratoire </a:t>
            </a:r>
            <a:r>
              <a:rPr lang="fr-FR" sz="2400" b="1" i="1" dirty="0">
                <a:solidFill>
                  <a:srgbClr val="0070C0"/>
                </a:solidFill>
                <a:latin typeface="+mn-lt"/>
              </a:rPr>
              <a:t>(ou Consortium)</a:t>
            </a:r>
            <a:endParaRPr lang="fr-F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0" name="Espace réservé du contenu 2">
            <a:extLst>
              <a:ext uri="{FF2B5EF4-FFF2-40B4-BE49-F238E27FC236}">
                <a16:creationId xmlns:a16="http://schemas.microsoft.com/office/drawing/2014/main" id="{26CB7579-0C52-4B53-B4F3-724FB26AAFAF}"/>
              </a:ext>
            </a:extLst>
          </p:cNvPr>
          <p:cNvSpPr txBox="1">
            <a:spLocks/>
          </p:cNvSpPr>
          <p:nvPr/>
        </p:nvSpPr>
        <p:spPr>
          <a:xfrm>
            <a:off x="949973" y="1617542"/>
            <a:ext cx="8094232" cy="330563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1400" i="1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Nombre de permanents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Cœur d’activité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Modèle envisagé pour l’industrialisation de la technologie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Nombre de projets en cours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Budget perçu pour le projet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Participation à des projets collaboratifs nationaux ou européens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Personne de l’équipe à contacter / porteur de projet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…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endParaRPr lang="fr-FR" sz="1200" i="1" dirty="0">
              <a:cs typeface="Arial" panose="020B0604020202020204" pitchFamily="34" charset="0"/>
            </a:endParaRP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endParaRPr lang="fr-FR" sz="1200" i="1" dirty="0">
              <a:cs typeface="Arial" panose="020B0604020202020204" pitchFamily="34" charset="0"/>
            </a:endParaRP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endParaRPr lang="fr-FR" sz="1200" i="1" dirty="0"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10DC2B-FDF0-479B-ABE6-5A8C38ED1C45}"/>
              </a:ext>
            </a:extLst>
          </p:cNvPr>
          <p:cNvSpPr txBox="1"/>
          <p:nvPr/>
        </p:nvSpPr>
        <p:spPr>
          <a:xfrm>
            <a:off x="10258651" y="1617542"/>
            <a:ext cx="18462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r-FR" sz="1400" b="1" dirty="0">
                <a:solidFill>
                  <a:srgbClr val="00B050"/>
                </a:solidFill>
              </a:rPr>
              <a:t>Présentation du laboratoire</a:t>
            </a:r>
          </a:p>
          <a:p>
            <a:pPr marL="342900" indent="-342900">
              <a:buFontTx/>
              <a:buAutoNum type="arabicPeriod"/>
            </a:pPr>
            <a:endParaRPr lang="fr-FR" sz="1400" b="1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fr-FR" sz="1400" dirty="0">
                <a:solidFill>
                  <a:srgbClr val="00B050"/>
                </a:solidFill>
              </a:rPr>
              <a:t>Description de la technologie </a:t>
            </a:r>
          </a:p>
          <a:p>
            <a:pPr marL="342900" indent="-342900">
              <a:buAutoNum type="arabicPeriod"/>
            </a:pPr>
            <a:endParaRPr lang="fr-FR" sz="1400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fr-FR" sz="1400" dirty="0">
                <a:solidFill>
                  <a:srgbClr val="00B050"/>
                </a:solidFill>
              </a:rPr>
              <a:t>Données technico-économiques et marché</a:t>
            </a:r>
          </a:p>
          <a:p>
            <a:pPr marL="342900" indent="-342900">
              <a:buAutoNum type="arabicPeriod"/>
            </a:pPr>
            <a:endParaRPr lang="fr-FR" sz="1400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fr-FR" sz="1400" dirty="0">
                <a:solidFill>
                  <a:srgbClr val="00B050"/>
                </a:solidFill>
              </a:rPr>
              <a:t>Plan de développement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82F0B3-2662-4957-9904-7F5DD8A1A023}"/>
              </a:ext>
            </a:extLst>
          </p:cNvPr>
          <p:cNvSpPr/>
          <p:nvPr/>
        </p:nvSpPr>
        <p:spPr>
          <a:xfrm>
            <a:off x="1915" y="6604000"/>
            <a:ext cx="12190085" cy="254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fr-FR" sz="1000" i="1" dirty="0">
                <a:solidFill>
                  <a:srgbClr val="FFFFFF"/>
                </a:solidFill>
                <a:latin typeface="Arial"/>
              </a:rPr>
              <a:t>Laboratoire: XXX</a:t>
            </a:r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31B848FF-A9A2-4E79-82EB-27C4CD131EBC}"/>
              </a:ext>
            </a:extLst>
          </p:cNvPr>
          <p:cNvSpPr txBox="1">
            <a:spLocks/>
          </p:cNvSpPr>
          <p:nvPr/>
        </p:nvSpPr>
        <p:spPr>
          <a:xfrm>
            <a:off x="0" y="6643242"/>
            <a:ext cx="2825336" cy="19875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24B02-B22C-42C4-B6C2-1492AFF83D99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Trophée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s Innovation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6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8C2CD4-F5CB-4A99-A65D-C21BA6D09204}"/>
              </a:ext>
            </a:extLst>
          </p:cNvPr>
          <p:cNvSpPr/>
          <p:nvPr/>
        </p:nvSpPr>
        <p:spPr>
          <a:xfrm>
            <a:off x="10163263" y="788565"/>
            <a:ext cx="2028735" cy="60618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301BD1-2486-4A44-AD9B-FD1628C8A95D}"/>
              </a:ext>
            </a:extLst>
          </p:cNvPr>
          <p:cNvSpPr/>
          <p:nvPr/>
        </p:nvSpPr>
        <p:spPr>
          <a:xfrm>
            <a:off x="10163265" y="0"/>
            <a:ext cx="2028735" cy="6858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Graphique 42">
            <a:extLst>
              <a:ext uri="{FF2B5EF4-FFF2-40B4-BE49-F238E27FC236}">
                <a16:creationId xmlns:a16="http://schemas.microsoft.com/office/drawing/2014/main" id="{A9320F53-0F3A-4535-8BA0-32677E2C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894" y="236113"/>
            <a:ext cx="1283472" cy="5524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6F6978D-C58C-42A9-A35F-E6BCCE0C8AF3}"/>
              </a:ext>
            </a:extLst>
          </p:cNvPr>
          <p:cNvSpPr/>
          <p:nvPr/>
        </p:nvSpPr>
        <p:spPr>
          <a:xfrm>
            <a:off x="1" y="0"/>
            <a:ext cx="12192000" cy="7885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C82BA4E-E9C2-4030-8241-23F8DF71D212}"/>
              </a:ext>
            </a:extLst>
          </p:cNvPr>
          <p:cNvSpPr txBox="1"/>
          <p:nvPr/>
        </p:nvSpPr>
        <p:spPr>
          <a:xfrm>
            <a:off x="10345739" y="1024678"/>
            <a:ext cx="1051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rgbClr val="00B050"/>
                </a:solidFill>
              </a:rPr>
              <a:t>Sommaire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E7FCD18-AF7D-4FF8-BB08-937B375E1B5A}"/>
              </a:ext>
            </a:extLst>
          </p:cNvPr>
          <p:cNvCxnSpPr/>
          <p:nvPr/>
        </p:nvCxnSpPr>
        <p:spPr>
          <a:xfrm>
            <a:off x="10443500" y="1363232"/>
            <a:ext cx="86568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re 3">
            <a:extLst>
              <a:ext uri="{FF2B5EF4-FFF2-40B4-BE49-F238E27FC236}">
                <a16:creationId xmlns:a16="http://schemas.microsoft.com/office/drawing/2014/main" id="{378CD0F3-917E-46C5-9FAB-66A6DC685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46" y="20204"/>
            <a:ext cx="8014635" cy="788566"/>
          </a:xfrm>
        </p:spPr>
        <p:txBody>
          <a:bodyPr>
            <a:normAutofit/>
          </a:bodyPr>
          <a:lstStyle/>
          <a:p>
            <a:r>
              <a:rPr lang="fr-FR" sz="2800" b="1">
                <a:solidFill>
                  <a:srgbClr val="0070C0"/>
                </a:solidFill>
                <a:latin typeface="+mn-lt"/>
              </a:rPr>
              <a:t>2. Description de la technologie</a:t>
            </a:r>
          </a:p>
        </p:txBody>
      </p:sp>
      <p:sp>
        <p:nvSpPr>
          <p:cNvPr id="50" name="Espace réservé du contenu 2">
            <a:extLst>
              <a:ext uri="{FF2B5EF4-FFF2-40B4-BE49-F238E27FC236}">
                <a16:creationId xmlns:a16="http://schemas.microsoft.com/office/drawing/2014/main" id="{26CB7579-0C52-4B53-B4F3-724FB26AAFAF}"/>
              </a:ext>
            </a:extLst>
          </p:cNvPr>
          <p:cNvSpPr txBox="1">
            <a:spLocks/>
          </p:cNvSpPr>
          <p:nvPr/>
        </p:nvSpPr>
        <p:spPr>
          <a:xfrm>
            <a:off x="949973" y="1617542"/>
            <a:ext cx="8094232" cy="438048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1400" i="1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Présentation du concept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Caractère innovant de la technologie : expliciter en quoi cette solution est innovante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Approche technique et résultats attendus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Tests (labos/pilotes) et résultats obtenus ; quantité de CO</a:t>
            </a:r>
            <a:r>
              <a:rPr lang="fr-FR" sz="1200" i="1" baseline="-25000" dirty="0">
                <a:cs typeface="Arial" panose="020B0604020202020204" pitchFamily="34" charset="0"/>
              </a:rPr>
              <a:t>2</a:t>
            </a:r>
            <a:r>
              <a:rPr lang="fr-FR" sz="1200" i="1" dirty="0">
                <a:cs typeface="Arial" panose="020B0604020202020204" pitchFamily="34" charset="0"/>
              </a:rPr>
              <a:t> utilisée par essai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endParaRPr lang="fr-FR" sz="1200" i="1" dirty="0">
              <a:cs typeface="Arial" panose="020B0604020202020204" pitchFamily="34" charset="0"/>
            </a:endParaRP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Maturité de la technologie (TRL : Technology Readiness Level, (</a:t>
            </a:r>
            <a:r>
              <a:rPr lang="fr-FR" sz="1200" i="1" dirty="0">
                <a:highlight>
                  <a:srgbClr val="FFFF00"/>
                </a:highlight>
                <a:cs typeface="Arial" panose="020B0604020202020204" pitchFamily="34" charset="0"/>
              </a:rPr>
              <a:t>voir annexe</a:t>
            </a:r>
            <a:r>
              <a:rPr lang="fr-FR" sz="1200" i="1" dirty="0"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Objectifs de DD que couvre la technologie (</a:t>
            </a:r>
            <a:r>
              <a:rPr lang="fr-FR" sz="1200" i="1" dirty="0">
                <a:highlight>
                  <a:srgbClr val="FFFF00"/>
                </a:highlight>
                <a:cs typeface="Arial" panose="020B0604020202020204" pitchFamily="34" charset="0"/>
              </a:rPr>
              <a:t>voir annexe</a:t>
            </a:r>
            <a:r>
              <a:rPr lang="fr-FR" sz="1200" i="1" dirty="0"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endParaRPr lang="fr-FR" sz="1200" i="1" dirty="0">
              <a:cs typeface="Arial" panose="020B0604020202020204" pitchFamily="34" charset="0"/>
            </a:endParaRP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Avoir au moins un visuel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…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endParaRPr lang="fr-FR" sz="1200" i="1" dirty="0"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3FBE6D7-340D-4803-91EB-6187A0F5659C}"/>
              </a:ext>
            </a:extLst>
          </p:cNvPr>
          <p:cNvSpPr txBox="1"/>
          <p:nvPr/>
        </p:nvSpPr>
        <p:spPr>
          <a:xfrm>
            <a:off x="10258651" y="1617542"/>
            <a:ext cx="18462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r-FR" sz="1400" dirty="0">
                <a:solidFill>
                  <a:srgbClr val="00B050"/>
                </a:solidFill>
              </a:rPr>
              <a:t>Présentation du laboratoire</a:t>
            </a:r>
          </a:p>
          <a:p>
            <a:pPr marL="342900" indent="-342900">
              <a:buFontTx/>
              <a:buAutoNum type="arabicPeriod"/>
            </a:pPr>
            <a:endParaRPr lang="fr-FR" sz="1400" b="1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fr-FR" sz="1400" b="1" dirty="0">
                <a:solidFill>
                  <a:srgbClr val="00B050"/>
                </a:solidFill>
              </a:rPr>
              <a:t>Description de la technologie </a:t>
            </a:r>
          </a:p>
          <a:p>
            <a:pPr marL="342900" indent="-342900">
              <a:buAutoNum type="arabicPeriod"/>
            </a:pPr>
            <a:endParaRPr lang="fr-FR" sz="1400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fr-FR" sz="1400" dirty="0">
                <a:solidFill>
                  <a:srgbClr val="00B050"/>
                </a:solidFill>
              </a:rPr>
              <a:t>Données technico-économiques et marché</a:t>
            </a:r>
          </a:p>
          <a:p>
            <a:pPr marL="342900" indent="-342900">
              <a:buAutoNum type="arabicPeriod"/>
            </a:pPr>
            <a:endParaRPr lang="fr-FR" sz="1400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fr-FR" sz="1400" dirty="0">
                <a:solidFill>
                  <a:srgbClr val="00B050"/>
                </a:solidFill>
              </a:rPr>
              <a:t>Plan de développement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87B0E9-2D0E-4A98-A0B6-83BB2ACCCB77}"/>
              </a:ext>
            </a:extLst>
          </p:cNvPr>
          <p:cNvSpPr/>
          <p:nvPr/>
        </p:nvSpPr>
        <p:spPr>
          <a:xfrm>
            <a:off x="1915" y="6604000"/>
            <a:ext cx="12190085" cy="254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fr-FR" sz="1000" i="1" dirty="0">
                <a:solidFill>
                  <a:srgbClr val="FFFFFF"/>
                </a:solidFill>
                <a:latin typeface="Arial"/>
              </a:rPr>
              <a:t>Laboratoire: XXX</a:t>
            </a:r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18FE2FD9-FE19-4D1B-8000-11DE9715171D}"/>
              </a:ext>
            </a:extLst>
          </p:cNvPr>
          <p:cNvSpPr txBox="1">
            <a:spLocks/>
          </p:cNvSpPr>
          <p:nvPr/>
        </p:nvSpPr>
        <p:spPr>
          <a:xfrm>
            <a:off x="0" y="6643242"/>
            <a:ext cx="2825336" cy="19875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24B02-B22C-42C4-B6C2-1492AFF83D99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Trophée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s Innovation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31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8C2CD4-F5CB-4A99-A65D-C21BA6D09204}"/>
              </a:ext>
            </a:extLst>
          </p:cNvPr>
          <p:cNvSpPr/>
          <p:nvPr/>
        </p:nvSpPr>
        <p:spPr>
          <a:xfrm>
            <a:off x="10163263" y="788565"/>
            <a:ext cx="2028735" cy="60618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301BD1-2486-4A44-AD9B-FD1628C8A95D}"/>
              </a:ext>
            </a:extLst>
          </p:cNvPr>
          <p:cNvSpPr/>
          <p:nvPr/>
        </p:nvSpPr>
        <p:spPr>
          <a:xfrm>
            <a:off x="10163265" y="0"/>
            <a:ext cx="2028735" cy="6858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Graphique 42">
            <a:extLst>
              <a:ext uri="{FF2B5EF4-FFF2-40B4-BE49-F238E27FC236}">
                <a16:creationId xmlns:a16="http://schemas.microsoft.com/office/drawing/2014/main" id="{A9320F53-0F3A-4535-8BA0-32677E2C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894" y="236113"/>
            <a:ext cx="1283472" cy="5524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6F6978D-C58C-42A9-A35F-E6BCCE0C8AF3}"/>
              </a:ext>
            </a:extLst>
          </p:cNvPr>
          <p:cNvSpPr/>
          <p:nvPr/>
        </p:nvSpPr>
        <p:spPr>
          <a:xfrm>
            <a:off x="1" y="0"/>
            <a:ext cx="12192000" cy="7885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C82BA4E-E9C2-4030-8241-23F8DF71D212}"/>
              </a:ext>
            </a:extLst>
          </p:cNvPr>
          <p:cNvSpPr txBox="1"/>
          <p:nvPr/>
        </p:nvSpPr>
        <p:spPr>
          <a:xfrm>
            <a:off x="10345739" y="1024678"/>
            <a:ext cx="1051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rgbClr val="00B050"/>
                </a:solidFill>
              </a:rPr>
              <a:t>Sommaire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E7FCD18-AF7D-4FF8-BB08-937B375E1B5A}"/>
              </a:ext>
            </a:extLst>
          </p:cNvPr>
          <p:cNvCxnSpPr/>
          <p:nvPr/>
        </p:nvCxnSpPr>
        <p:spPr>
          <a:xfrm>
            <a:off x="10443500" y="1363232"/>
            <a:ext cx="86568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re 3">
            <a:extLst>
              <a:ext uri="{FF2B5EF4-FFF2-40B4-BE49-F238E27FC236}">
                <a16:creationId xmlns:a16="http://schemas.microsoft.com/office/drawing/2014/main" id="{378CD0F3-917E-46C5-9FAB-66A6DC685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46" y="20204"/>
            <a:ext cx="8014635" cy="788566"/>
          </a:xfrm>
        </p:spPr>
        <p:txBody>
          <a:bodyPr>
            <a:normAutofit/>
          </a:bodyPr>
          <a:lstStyle/>
          <a:p>
            <a:r>
              <a:rPr lang="fr-FR" sz="2800" b="1">
                <a:solidFill>
                  <a:srgbClr val="0070C0"/>
                </a:solidFill>
                <a:latin typeface="+mn-lt"/>
              </a:rPr>
              <a:t>3. Données technico-économiques et marché</a:t>
            </a:r>
          </a:p>
        </p:txBody>
      </p:sp>
      <p:sp>
        <p:nvSpPr>
          <p:cNvPr id="50" name="Espace réservé du contenu 2">
            <a:extLst>
              <a:ext uri="{FF2B5EF4-FFF2-40B4-BE49-F238E27FC236}">
                <a16:creationId xmlns:a16="http://schemas.microsoft.com/office/drawing/2014/main" id="{26CB7579-0C52-4B53-B4F3-724FB26AAFAF}"/>
              </a:ext>
            </a:extLst>
          </p:cNvPr>
          <p:cNvSpPr txBox="1">
            <a:spLocks/>
          </p:cNvSpPr>
          <p:nvPr/>
        </p:nvSpPr>
        <p:spPr>
          <a:xfrm>
            <a:off x="949973" y="1617542"/>
            <a:ext cx="8094232" cy="330563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DC14"/>
              </a:buClr>
              <a:buFont typeface="Wingdings" panose="05000000000000000000" pitchFamily="2" charset="2"/>
              <a:buChar char="§"/>
              <a:defRPr sz="1400" i="1" kern="1200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Éléments de coûts (coût par tonne de CO</a:t>
            </a:r>
            <a:r>
              <a:rPr lang="fr-FR" sz="1200" i="1" baseline="-25000" dirty="0">
                <a:cs typeface="Arial" panose="020B0604020202020204" pitchFamily="34" charset="0"/>
              </a:rPr>
              <a:t>2</a:t>
            </a:r>
            <a:r>
              <a:rPr lang="fr-FR" sz="1200" i="1" dirty="0">
                <a:cs typeface="Arial" panose="020B0604020202020204" pitchFamily="34" charset="0"/>
              </a:rPr>
              <a:t> utilisée ; coût par tonne de produits finis)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Éléments de consommation d'énergie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Bilans matière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Quantité de CO</a:t>
            </a:r>
            <a:r>
              <a:rPr lang="fr-FR" sz="1200" i="1" baseline="-25000" dirty="0">
                <a:cs typeface="Arial" panose="020B0604020202020204" pitchFamily="34" charset="0"/>
              </a:rPr>
              <a:t>2</a:t>
            </a:r>
            <a:r>
              <a:rPr lang="fr-FR" sz="1200" i="1" dirty="0">
                <a:cs typeface="Arial" panose="020B0604020202020204" pitchFamily="34" charset="0"/>
              </a:rPr>
              <a:t> captée globale une fois que le procédé est industrialisé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Perspectives de marché et avantages escomptés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Indicateurs clés de performance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r>
              <a:rPr lang="fr-FR" sz="1200" i="1" dirty="0">
                <a:cs typeface="Arial" panose="020B0604020202020204" pitchFamily="34" charset="0"/>
              </a:rPr>
              <a:t>…</a:t>
            </a:r>
          </a:p>
          <a:p>
            <a:pPr>
              <a:buClr>
                <a:srgbClr val="77B7FC"/>
              </a:buClr>
              <a:buFont typeface="Courier New" panose="02070309020205020404" pitchFamily="49" charset="0"/>
              <a:buChar char="o"/>
            </a:pPr>
            <a:endParaRPr lang="fr-FR" sz="1200" i="1" dirty="0"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620718-994D-47DD-BA61-D81FA5F55D27}"/>
              </a:ext>
            </a:extLst>
          </p:cNvPr>
          <p:cNvSpPr txBox="1"/>
          <p:nvPr/>
        </p:nvSpPr>
        <p:spPr>
          <a:xfrm>
            <a:off x="10258651" y="1617542"/>
            <a:ext cx="18462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r-FR" sz="1400" dirty="0">
                <a:solidFill>
                  <a:srgbClr val="00B050"/>
                </a:solidFill>
              </a:rPr>
              <a:t>Présentation du laboratoire</a:t>
            </a:r>
          </a:p>
          <a:p>
            <a:pPr marL="342900" indent="-342900">
              <a:buFontTx/>
              <a:buAutoNum type="arabicPeriod"/>
            </a:pPr>
            <a:endParaRPr lang="fr-FR" sz="1400" b="1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fr-FR" sz="1400" dirty="0">
                <a:solidFill>
                  <a:srgbClr val="00B050"/>
                </a:solidFill>
              </a:rPr>
              <a:t>Description de la technologie </a:t>
            </a:r>
          </a:p>
          <a:p>
            <a:pPr marL="342900" indent="-342900">
              <a:buAutoNum type="arabicPeriod"/>
            </a:pPr>
            <a:endParaRPr lang="fr-FR" sz="1400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fr-FR" sz="1400" b="1" dirty="0">
                <a:solidFill>
                  <a:srgbClr val="00B050"/>
                </a:solidFill>
              </a:rPr>
              <a:t>Données technico-économiques et marché</a:t>
            </a:r>
          </a:p>
          <a:p>
            <a:pPr marL="342900" indent="-342900">
              <a:buAutoNum type="arabicPeriod"/>
            </a:pPr>
            <a:endParaRPr lang="fr-FR" sz="1400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fr-FR" sz="1400" dirty="0">
                <a:solidFill>
                  <a:srgbClr val="00B050"/>
                </a:solidFill>
              </a:rPr>
              <a:t>Plan de développement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E0E743-28E0-4EE5-B314-083DCC0439F0}"/>
              </a:ext>
            </a:extLst>
          </p:cNvPr>
          <p:cNvSpPr/>
          <p:nvPr/>
        </p:nvSpPr>
        <p:spPr>
          <a:xfrm>
            <a:off x="1915" y="6604000"/>
            <a:ext cx="12190085" cy="254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fr-FR" sz="1000" i="1" dirty="0">
                <a:solidFill>
                  <a:srgbClr val="FFFFFF"/>
                </a:solidFill>
                <a:latin typeface="Arial"/>
              </a:rPr>
              <a:t>Laboratoire: XXX</a:t>
            </a:r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77C894C3-42FC-4B30-9A42-3C0D8D5F7F64}"/>
              </a:ext>
            </a:extLst>
          </p:cNvPr>
          <p:cNvSpPr txBox="1">
            <a:spLocks/>
          </p:cNvSpPr>
          <p:nvPr/>
        </p:nvSpPr>
        <p:spPr>
          <a:xfrm>
            <a:off x="0" y="6643242"/>
            <a:ext cx="2825336" cy="19875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24B02-B22C-42C4-B6C2-1492AFF83D99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Trophée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s Innovation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74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8C2CD4-F5CB-4A99-A65D-C21BA6D09204}"/>
              </a:ext>
            </a:extLst>
          </p:cNvPr>
          <p:cNvSpPr/>
          <p:nvPr/>
        </p:nvSpPr>
        <p:spPr>
          <a:xfrm>
            <a:off x="10163263" y="788565"/>
            <a:ext cx="2028735" cy="60618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Graphique 42">
            <a:extLst>
              <a:ext uri="{FF2B5EF4-FFF2-40B4-BE49-F238E27FC236}">
                <a16:creationId xmlns:a16="http://schemas.microsoft.com/office/drawing/2014/main" id="{A9320F53-0F3A-4535-8BA0-32677E2C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894" y="236113"/>
            <a:ext cx="1283472" cy="552452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8C82BA4E-E9C2-4030-8241-23F8DF71D212}"/>
              </a:ext>
            </a:extLst>
          </p:cNvPr>
          <p:cNvSpPr txBox="1"/>
          <p:nvPr/>
        </p:nvSpPr>
        <p:spPr>
          <a:xfrm>
            <a:off x="10345739" y="1024678"/>
            <a:ext cx="1051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rgbClr val="00B050"/>
                </a:solidFill>
              </a:rPr>
              <a:t>Sommaire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E7FCD18-AF7D-4FF8-BB08-937B375E1B5A}"/>
              </a:ext>
            </a:extLst>
          </p:cNvPr>
          <p:cNvCxnSpPr/>
          <p:nvPr/>
        </p:nvCxnSpPr>
        <p:spPr>
          <a:xfrm>
            <a:off x="10443500" y="1363232"/>
            <a:ext cx="86568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re 3">
            <a:extLst>
              <a:ext uri="{FF2B5EF4-FFF2-40B4-BE49-F238E27FC236}">
                <a16:creationId xmlns:a16="http://schemas.microsoft.com/office/drawing/2014/main" id="{378CD0F3-917E-46C5-9FAB-66A6DC685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46" y="20204"/>
            <a:ext cx="8014635" cy="78856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</a:rPr>
              <a:t>4. Plan de développement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83F96C28-DB78-4E7D-B004-F48879259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25241"/>
              </p:ext>
            </p:extLst>
          </p:nvPr>
        </p:nvGraphicFramePr>
        <p:xfrm>
          <a:off x="0" y="788565"/>
          <a:ext cx="10163260" cy="6079537"/>
        </p:xfrm>
        <a:graphic>
          <a:graphicData uri="http://schemas.openxmlformats.org/drawingml/2006/table">
            <a:tbl>
              <a:tblPr firstRow="1" bandRow="1"/>
              <a:tblGrid>
                <a:gridCol w="1619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7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3230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619455">
                  <a:extLst>
                    <a:ext uri="{9D8B030D-6E8A-4147-A177-3AD203B41FA5}">
                      <a16:colId xmlns:a16="http://schemas.microsoft.com/office/drawing/2014/main" val="3835301244"/>
                    </a:ext>
                  </a:extLst>
                </a:gridCol>
                <a:gridCol w="1683719">
                  <a:extLst>
                    <a:ext uri="{9D8B030D-6E8A-4147-A177-3AD203B41FA5}">
                      <a16:colId xmlns:a16="http://schemas.microsoft.com/office/drawing/2014/main" val="3199082583"/>
                    </a:ext>
                  </a:extLst>
                </a:gridCol>
                <a:gridCol w="1731448">
                  <a:extLst>
                    <a:ext uri="{9D8B030D-6E8A-4147-A177-3AD203B41FA5}">
                      <a16:colId xmlns:a16="http://schemas.microsoft.com/office/drawing/2014/main" val="3899169632"/>
                    </a:ext>
                  </a:extLst>
                </a:gridCol>
              </a:tblGrid>
              <a:tr h="4301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Semestre/Année</a:t>
                      </a:r>
                      <a:r>
                        <a:rPr lang="fr-FR" sz="1100" b="1" i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45748" marB="4574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Semestre/Année</a:t>
                      </a:r>
                      <a:r>
                        <a:rPr lang="fr-FR" sz="1100" b="1" i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45748" marB="457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Semestre/Année</a:t>
                      </a:r>
                      <a:r>
                        <a:rPr lang="fr-FR" sz="1100" b="1" i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45748" marB="457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Semestre/Année</a:t>
                      </a:r>
                    </a:p>
                  </a:txBody>
                  <a:tcPr marL="0" marR="0" marT="45748" marB="457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Semestre/Année</a:t>
                      </a:r>
                      <a:r>
                        <a:rPr lang="fr-FR" sz="1100" b="1" i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45748" marB="457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Semestre/Année</a:t>
                      </a:r>
                      <a:r>
                        <a:rPr lang="fr-FR" sz="1100" b="1" i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45748" marB="457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9400">
                <a:tc>
                  <a:txBody>
                    <a:bodyPr/>
                    <a:lstStyle/>
                    <a:p>
                      <a:pPr algn="ctr"/>
                      <a:endParaRPr lang="fr-FR" sz="800" b="0" i="0">
                        <a:latin typeface="+mj-lt"/>
                        <a:ea typeface="Segoe UI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5748" marB="45748" anchor="ctr">
                    <a:lnL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900" i="1" kern="12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45748" marB="45748" anchor="ctr">
                    <a:lnL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900" i="1" kern="12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45748" marB="45748" anchor="ctr">
                    <a:lnL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900" i="1" kern="12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45748" marB="45748" anchor="ctr">
                    <a:lnL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900" i="1" kern="12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45748" marB="45748" anchor="ctr">
                    <a:lnL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900" i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45748" marB="45748" anchor="ctr">
                    <a:lnL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11E465E6-FF9C-4320-8373-B2A253B21765}"/>
              </a:ext>
            </a:extLst>
          </p:cNvPr>
          <p:cNvSpPr/>
          <p:nvPr/>
        </p:nvSpPr>
        <p:spPr>
          <a:xfrm>
            <a:off x="520321" y="2932364"/>
            <a:ext cx="4150452" cy="776065"/>
          </a:xfrm>
          <a:prstGeom prst="homePlate">
            <a:avLst>
              <a:gd name="adj" fmla="val 2097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B050"/>
            </a:solidFill>
            <a:prstDash val="solid"/>
            <a:headEnd type="none" w="sm" len="sm"/>
            <a:tailEnd type="none" w="sm" len="sm"/>
          </a:ln>
          <a:effectLst/>
        </p:spPr>
        <p:txBody>
          <a:bodyPr lIns="36000" tIns="36000" rIns="36000" bIns="36000" anchor="ctr">
            <a:noAutofit/>
          </a:bodyPr>
          <a:lstStyle/>
          <a:p>
            <a:pPr algn="ctr" defTabSz="914377"/>
            <a:r>
              <a:rPr lang="en-US" sz="1200" b="1" kern="0">
                <a:latin typeface="Arial" panose="020B0604020202020204"/>
                <a:cs typeface="Segoe UI Light" panose="020B0502040204020203" pitchFamily="34" charset="0"/>
              </a:rPr>
              <a:t>Phase X : XX</a:t>
            </a:r>
            <a:endParaRPr lang="fr-FR" sz="1200" b="1" kern="0">
              <a:latin typeface="Arial" panose="020B0604020202020204"/>
              <a:cs typeface="Segoe UI Light" panose="020B0502040204020203" pitchFamily="34" charset="0"/>
            </a:endParaRPr>
          </a:p>
        </p:txBody>
      </p: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D16D5384-6C8D-46A7-8912-9A642F29DDFB}"/>
              </a:ext>
            </a:extLst>
          </p:cNvPr>
          <p:cNvSpPr/>
          <p:nvPr/>
        </p:nvSpPr>
        <p:spPr>
          <a:xfrm>
            <a:off x="4177362" y="3960253"/>
            <a:ext cx="3452421" cy="776065"/>
          </a:xfrm>
          <a:prstGeom prst="homePlate">
            <a:avLst>
              <a:gd name="adj" fmla="val 2097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B050"/>
            </a:solidFill>
            <a:prstDash val="solid"/>
            <a:headEnd type="none" w="sm" len="sm"/>
            <a:tailEnd type="none" w="sm" len="sm"/>
          </a:ln>
          <a:effectLst/>
        </p:spPr>
        <p:txBody>
          <a:bodyPr lIns="36000" tIns="36000" rIns="36000" bIns="36000" anchor="ctr">
            <a:noAutofit/>
          </a:bodyPr>
          <a:lstStyle/>
          <a:p>
            <a:pPr algn="ctr" defTabSz="914377"/>
            <a:r>
              <a:rPr lang="en-US" sz="1200" b="1" kern="0">
                <a:latin typeface="Arial" panose="020B0604020202020204"/>
                <a:cs typeface="Segoe UI Light" panose="020B0502040204020203" pitchFamily="34" charset="0"/>
              </a:rPr>
              <a:t>Phase X : XX</a:t>
            </a:r>
            <a:endParaRPr lang="fr-FR" sz="1200" b="1" kern="0">
              <a:latin typeface="Arial" panose="020B0604020202020204"/>
              <a:cs typeface="Segoe UI Light" panose="020B0502040204020203" pitchFamily="34" charset="0"/>
            </a:endParaRPr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FB34A0DC-FAB6-4847-BA9B-C82B37E5A4A9}"/>
              </a:ext>
            </a:extLst>
          </p:cNvPr>
          <p:cNvSpPr/>
          <p:nvPr/>
        </p:nvSpPr>
        <p:spPr>
          <a:xfrm>
            <a:off x="6743700" y="5121282"/>
            <a:ext cx="2298864" cy="741847"/>
          </a:xfrm>
          <a:prstGeom prst="homePlate">
            <a:avLst>
              <a:gd name="adj" fmla="val 2097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B050"/>
            </a:solidFill>
            <a:prstDash val="solid"/>
            <a:headEnd type="none" w="sm" len="sm"/>
            <a:tailEnd type="none" w="sm" len="sm"/>
          </a:ln>
          <a:effectLst/>
        </p:spPr>
        <p:txBody>
          <a:bodyPr lIns="36000" tIns="36000" rIns="36000" bIns="36000" anchor="ctr">
            <a:noAutofit/>
          </a:bodyPr>
          <a:lstStyle/>
          <a:p>
            <a:pPr algn="ctr" defTabSz="914377"/>
            <a:r>
              <a:rPr lang="en-US" sz="1200" b="1" kern="0">
                <a:latin typeface="Arial" panose="020B0604020202020204"/>
                <a:cs typeface="Segoe UI Light" panose="020B0502040204020203" pitchFamily="34" charset="0"/>
              </a:rPr>
              <a:t>Phase X : XX</a:t>
            </a:r>
            <a:endParaRPr lang="fr-FR" sz="1200" b="1" kern="0">
              <a:latin typeface="Arial" panose="020B0604020202020204"/>
              <a:cs typeface="Segoe UI Light" panose="020B0502040204020203" pitchFamily="34" charset="0"/>
            </a:endParaRPr>
          </a:p>
        </p:txBody>
      </p:sp>
      <p:sp>
        <p:nvSpPr>
          <p:cNvPr id="15" name="Étoile : 5 branches 14">
            <a:extLst>
              <a:ext uri="{FF2B5EF4-FFF2-40B4-BE49-F238E27FC236}">
                <a16:creationId xmlns:a16="http://schemas.microsoft.com/office/drawing/2014/main" id="{412D9DF9-0165-4D47-BA06-A0FDF2F0A5B0}"/>
              </a:ext>
            </a:extLst>
          </p:cNvPr>
          <p:cNvSpPr/>
          <p:nvPr/>
        </p:nvSpPr>
        <p:spPr>
          <a:xfrm>
            <a:off x="520321" y="1455340"/>
            <a:ext cx="240000" cy="24358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sz="135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Étoile : 5 branches 15">
            <a:extLst>
              <a:ext uri="{FF2B5EF4-FFF2-40B4-BE49-F238E27FC236}">
                <a16:creationId xmlns:a16="http://schemas.microsoft.com/office/drawing/2014/main" id="{3B8BA65B-8A89-4D61-866C-08BCEB61A899}"/>
              </a:ext>
            </a:extLst>
          </p:cNvPr>
          <p:cNvSpPr/>
          <p:nvPr/>
        </p:nvSpPr>
        <p:spPr>
          <a:xfrm>
            <a:off x="4177363" y="1813743"/>
            <a:ext cx="240000" cy="2435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sz="135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Étoile : 5 branches 16">
            <a:extLst>
              <a:ext uri="{FF2B5EF4-FFF2-40B4-BE49-F238E27FC236}">
                <a16:creationId xmlns:a16="http://schemas.microsoft.com/office/drawing/2014/main" id="{0E1C1D82-137C-4612-8ABD-635CE94AE7FE}"/>
              </a:ext>
            </a:extLst>
          </p:cNvPr>
          <p:cNvSpPr/>
          <p:nvPr/>
        </p:nvSpPr>
        <p:spPr>
          <a:xfrm>
            <a:off x="9188675" y="3338720"/>
            <a:ext cx="240000" cy="24358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sz="135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Freeform 145">
            <a:extLst>
              <a:ext uri="{FF2B5EF4-FFF2-40B4-BE49-F238E27FC236}">
                <a16:creationId xmlns:a16="http://schemas.microsoft.com/office/drawing/2014/main" id="{4A54AF3B-0408-4D48-9B5B-5B9EBE603ABA}"/>
              </a:ext>
            </a:extLst>
          </p:cNvPr>
          <p:cNvSpPr>
            <a:spLocks noEditPoints="1"/>
          </p:cNvSpPr>
          <p:nvPr/>
        </p:nvSpPr>
        <p:spPr bwMode="auto">
          <a:xfrm flipV="1">
            <a:off x="4789015" y="3211697"/>
            <a:ext cx="203128" cy="234149"/>
          </a:xfrm>
          <a:custGeom>
            <a:avLst/>
            <a:gdLst>
              <a:gd name="T0" fmla="*/ 472 w 479"/>
              <a:gd name="T1" fmla="*/ 641 h 641"/>
              <a:gd name="T2" fmla="*/ 0 w 479"/>
              <a:gd name="T3" fmla="*/ 36 h 641"/>
              <a:gd name="T4" fmla="*/ 57 w 479"/>
              <a:gd name="T5" fmla="*/ 36 h 641"/>
              <a:gd name="T6" fmla="*/ 14 w 479"/>
              <a:gd name="T7" fmla="*/ 627 h 641"/>
              <a:gd name="T8" fmla="*/ 406 w 479"/>
              <a:gd name="T9" fmla="*/ 43 h 641"/>
              <a:gd name="T10" fmla="*/ 392 w 479"/>
              <a:gd name="T11" fmla="*/ 65 h 641"/>
              <a:gd name="T12" fmla="*/ 406 w 479"/>
              <a:gd name="T13" fmla="*/ 7 h 641"/>
              <a:gd name="T14" fmla="*/ 479 w 479"/>
              <a:gd name="T15" fmla="*/ 36 h 641"/>
              <a:gd name="T16" fmla="*/ 244 w 479"/>
              <a:gd name="T17" fmla="*/ 43 h 641"/>
              <a:gd name="T18" fmla="*/ 266 w 479"/>
              <a:gd name="T19" fmla="*/ 29 h 641"/>
              <a:gd name="T20" fmla="*/ 237 w 479"/>
              <a:gd name="T21" fmla="*/ 0 h 641"/>
              <a:gd name="T22" fmla="*/ 237 w 479"/>
              <a:gd name="T23" fmla="*/ 72 h 641"/>
              <a:gd name="T24" fmla="*/ 190 w 479"/>
              <a:gd name="T25" fmla="*/ 43 h 641"/>
              <a:gd name="T26" fmla="*/ 212 w 479"/>
              <a:gd name="T27" fmla="*/ 29 h 641"/>
              <a:gd name="T28" fmla="*/ 183 w 479"/>
              <a:gd name="T29" fmla="*/ 0 h 641"/>
              <a:gd name="T30" fmla="*/ 183 w 479"/>
              <a:gd name="T31" fmla="*/ 72 h 641"/>
              <a:gd name="T32" fmla="*/ 135 w 479"/>
              <a:gd name="T33" fmla="*/ 43 h 641"/>
              <a:gd name="T34" fmla="*/ 157 w 479"/>
              <a:gd name="T35" fmla="*/ 29 h 641"/>
              <a:gd name="T36" fmla="*/ 128 w 479"/>
              <a:gd name="T37" fmla="*/ 0 h 641"/>
              <a:gd name="T38" fmla="*/ 128 w 479"/>
              <a:gd name="T39" fmla="*/ 72 h 641"/>
              <a:gd name="T40" fmla="*/ 81 w 479"/>
              <a:gd name="T41" fmla="*/ 43 h 641"/>
              <a:gd name="T42" fmla="*/ 103 w 479"/>
              <a:gd name="T43" fmla="*/ 29 h 641"/>
              <a:gd name="T44" fmla="*/ 74 w 479"/>
              <a:gd name="T45" fmla="*/ 0 h 641"/>
              <a:gd name="T46" fmla="*/ 74 w 479"/>
              <a:gd name="T47" fmla="*/ 72 h 641"/>
              <a:gd name="T48" fmla="*/ 352 w 479"/>
              <a:gd name="T49" fmla="*/ 43 h 641"/>
              <a:gd name="T50" fmla="*/ 374 w 479"/>
              <a:gd name="T51" fmla="*/ 29 h 641"/>
              <a:gd name="T52" fmla="*/ 345 w 479"/>
              <a:gd name="T53" fmla="*/ 0 h 641"/>
              <a:gd name="T54" fmla="*/ 345 w 479"/>
              <a:gd name="T55" fmla="*/ 72 h 641"/>
              <a:gd name="T56" fmla="*/ 298 w 479"/>
              <a:gd name="T57" fmla="*/ 43 h 641"/>
              <a:gd name="T58" fmla="*/ 320 w 479"/>
              <a:gd name="T59" fmla="*/ 29 h 641"/>
              <a:gd name="T60" fmla="*/ 291 w 479"/>
              <a:gd name="T61" fmla="*/ 0 h 641"/>
              <a:gd name="T62" fmla="*/ 291 w 479"/>
              <a:gd name="T63" fmla="*/ 72 h 641"/>
              <a:gd name="T64" fmla="*/ 73 w 479"/>
              <a:gd name="T65" fmla="*/ 554 h 641"/>
              <a:gd name="T66" fmla="*/ 406 w 479"/>
              <a:gd name="T67" fmla="*/ 554 h 641"/>
              <a:gd name="T68" fmla="*/ 80 w 479"/>
              <a:gd name="T69" fmla="*/ 488 h 641"/>
              <a:gd name="T70" fmla="*/ 399 w 479"/>
              <a:gd name="T71" fmla="*/ 502 h 641"/>
              <a:gd name="T72" fmla="*/ 399 w 479"/>
              <a:gd name="T73" fmla="*/ 428 h 641"/>
              <a:gd name="T74" fmla="*/ 80 w 479"/>
              <a:gd name="T75" fmla="*/ 442 h 641"/>
              <a:gd name="T76" fmla="*/ 399 w 479"/>
              <a:gd name="T77" fmla="*/ 428 h 641"/>
              <a:gd name="T78" fmla="*/ 73 w 479"/>
              <a:gd name="T79" fmla="*/ 376 h 641"/>
              <a:gd name="T80" fmla="*/ 406 w 479"/>
              <a:gd name="T81" fmla="*/ 376 h 641"/>
              <a:gd name="T82" fmla="*/ 80 w 479"/>
              <a:gd name="T83" fmla="*/ 310 h 641"/>
              <a:gd name="T84" fmla="*/ 399 w 479"/>
              <a:gd name="T85" fmla="*/ 324 h 641"/>
              <a:gd name="T86" fmla="*/ 399 w 479"/>
              <a:gd name="T87" fmla="*/ 250 h 641"/>
              <a:gd name="T88" fmla="*/ 80 w 479"/>
              <a:gd name="T89" fmla="*/ 264 h 641"/>
              <a:gd name="T90" fmla="*/ 399 w 479"/>
              <a:gd name="T91" fmla="*/ 250 h 641"/>
              <a:gd name="T92" fmla="*/ 73 w 479"/>
              <a:gd name="T93" fmla="*/ 198 h 641"/>
              <a:gd name="T94" fmla="*/ 406 w 479"/>
              <a:gd name="T95" fmla="*/ 198 h 641"/>
              <a:gd name="T96" fmla="*/ 80 w 479"/>
              <a:gd name="T97" fmla="*/ 131 h 641"/>
              <a:gd name="T98" fmla="*/ 399 w 479"/>
              <a:gd name="T99" fmla="*/ 145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79" h="641">
                <a:moveTo>
                  <a:pt x="479" y="36"/>
                </a:moveTo>
                <a:cubicBezTo>
                  <a:pt x="479" y="634"/>
                  <a:pt x="479" y="634"/>
                  <a:pt x="479" y="634"/>
                </a:cubicBezTo>
                <a:cubicBezTo>
                  <a:pt x="479" y="638"/>
                  <a:pt x="476" y="641"/>
                  <a:pt x="472" y="641"/>
                </a:cubicBezTo>
                <a:cubicBezTo>
                  <a:pt x="7" y="641"/>
                  <a:pt x="7" y="641"/>
                  <a:pt x="7" y="641"/>
                </a:cubicBezTo>
                <a:cubicBezTo>
                  <a:pt x="3" y="641"/>
                  <a:pt x="0" y="638"/>
                  <a:pt x="0" y="634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2"/>
                  <a:pt x="3" y="29"/>
                  <a:pt x="7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4" y="29"/>
                  <a:pt x="57" y="32"/>
                  <a:pt x="57" y="36"/>
                </a:cubicBezTo>
                <a:cubicBezTo>
                  <a:pt x="57" y="40"/>
                  <a:pt x="54" y="43"/>
                  <a:pt x="50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627"/>
                  <a:pt x="14" y="627"/>
                  <a:pt x="14" y="627"/>
                </a:cubicBezTo>
                <a:cubicBezTo>
                  <a:pt x="465" y="627"/>
                  <a:pt x="465" y="627"/>
                  <a:pt x="465" y="627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06" y="43"/>
                  <a:pt x="406" y="43"/>
                  <a:pt x="406" y="43"/>
                </a:cubicBezTo>
                <a:cubicBezTo>
                  <a:pt x="406" y="65"/>
                  <a:pt x="406" y="65"/>
                  <a:pt x="406" y="65"/>
                </a:cubicBezTo>
                <a:cubicBezTo>
                  <a:pt x="406" y="69"/>
                  <a:pt x="403" y="72"/>
                  <a:pt x="399" y="72"/>
                </a:cubicBezTo>
                <a:cubicBezTo>
                  <a:pt x="395" y="72"/>
                  <a:pt x="392" y="69"/>
                  <a:pt x="392" y="65"/>
                </a:cubicBezTo>
                <a:cubicBezTo>
                  <a:pt x="392" y="7"/>
                  <a:pt x="392" y="7"/>
                  <a:pt x="392" y="7"/>
                </a:cubicBezTo>
                <a:cubicBezTo>
                  <a:pt x="392" y="3"/>
                  <a:pt x="395" y="0"/>
                  <a:pt x="399" y="0"/>
                </a:cubicBezTo>
                <a:cubicBezTo>
                  <a:pt x="403" y="0"/>
                  <a:pt x="406" y="3"/>
                  <a:pt x="406" y="7"/>
                </a:cubicBezTo>
                <a:cubicBezTo>
                  <a:pt x="406" y="29"/>
                  <a:pt x="406" y="29"/>
                  <a:pt x="406" y="29"/>
                </a:cubicBezTo>
                <a:cubicBezTo>
                  <a:pt x="472" y="29"/>
                  <a:pt x="472" y="29"/>
                  <a:pt x="472" y="29"/>
                </a:cubicBezTo>
                <a:cubicBezTo>
                  <a:pt x="476" y="29"/>
                  <a:pt x="479" y="32"/>
                  <a:pt x="479" y="36"/>
                </a:cubicBezTo>
                <a:close/>
                <a:moveTo>
                  <a:pt x="237" y="72"/>
                </a:moveTo>
                <a:cubicBezTo>
                  <a:pt x="241" y="72"/>
                  <a:pt x="244" y="69"/>
                  <a:pt x="244" y="65"/>
                </a:cubicBezTo>
                <a:cubicBezTo>
                  <a:pt x="244" y="43"/>
                  <a:pt x="244" y="43"/>
                  <a:pt x="244" y="43"/>
                </a:cubicBezTo>
                <a:cubicBezTo>
                  <a:pt x="266" y="43"/>
                  <a:pt x="266" y="43"/>
                  <a:pt x="266" y="43"/>
                </a:cubicBezTo>
                <a:cubicBezTo>
                  <a:pt x="269" y="43"/>
                  <a:pt x="273" y="40"/>
                  <a:pt x="273" y="36"/>
                </a:cubicBezTo>
                <a:cubicBezTo>
                  <a:pt x="273" y="32"/>
                  <a:pt x="269" y="29"/>
                  <a:pt x="266" y="29"/>
                </a:cubicBezTo>
                <a:cubicBezTo>
                  <a:pt x="244" y="29"/>
                  <a:pt x="244" y="29"/>
                  <a:pt x="244" y="29"/>
                </a:cubicBezTo>
                <a:cubicBezTo>
                  <a:pt x="244" y="7"/>
                  <a:pt x="244" y="7"/>
                  <a:pt x="244" y="7"/>
                </a:cubicBezTo>
                <a:cubicBezTo>
                  <a:pt x="244" y="3"/>
                  <a:pt x="241" y="0"/>
                  <a:pt x="237" y="0"/>
                </a:cubicBezTo>
                <a:cubicBezTo>
                  <a:pt x="233" y="0"/>
                  <a:pt x="230" y="3"/>
                  <a:pt x="230" y="7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0" y="69"/>
                  <a:pt x="233" y="72"/>
                  <a:pt x="237" y="72"/>
                </a:cubicBezTo>
                <a:close/>
                <a:moveTo>
                  <a:pt x="183" y="72"/>
                </a:moveTo>
                <a:cubicBezTo>
                  <a:pt x="186" y="72"/>
                  <a:pt x="190" y="69"/>
                  <a:pt x="190" y="65"/>
                </a:cubicBezTo>
                <a:cubicBezTo>
                  <a:pt x="190" y="43"/>
                  <a:pt x="190" y="43"/>
                  <a:pt x="190" y="43"/>
                </a:cubicBezTo>
                <a:cubicBezTo>
                  <a:pt x="212" y="43"/>
                  <a:pt x="212" y="43"/>
                  <a:pt x="212" y="43"/>
                </a:cubicBezTo>
                <a:cubicBezTo>
                  <a:pt x="215" y="43"/>
                  <a:pt x="219" y="40"/>
                  <a:pt x="219" y="36"/>
                </a:cubicBezTo>
                <a:cubicBezTo>
                  <a:pt x="219" y="32"/>
                  <a:pt x="215" y="29"/>
                  <a:pt x="212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0" y="7"/>
                  <a:pt x="190" y="7"/>
                  <a:pt x="190" y="7"/>
                </a:cubicBezTo>
                <a:cubicBezTo>
                  <a:pt x="190" y="3"/>
                  <a:pt x="186" y="0"/>
                  <a:pt x="183" y="0"/>
                </a:cubicBezTo>
                <a:cubicBezTo>
                  <a:pt x="179" y="0"/>
                  <a:pt x="176" y="3"/>
                  <a:pt x="176" y="7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76" y="69"/>
                  <a:pt x="179" y="72"/>
                  <a:pt x="183" y="72"/>
                </a:cubicBezTo>
                <a:close/>
                <a:moveTo>
                  <a:pt x="128" y="72"/>
                </a:moveTo>
                <a:cubicBezTo>
                  <a:pt x="132" y="72"/>
                  <a:pt x="135" y="69"/>
                  <a:pt x="135" y="65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57" y="43"/>
                  <a:pt x="157" y="43"/>
                  <a:pt x="157" y="43"/>
                </a:cubicBezTo>
                <a:cubicBezTo>
                  <a:pt x="161" y="43"/>
                  <a:pt x="164" y="40"/>
                  <a:pt x="164" y="36"/>
                </a:cubicBezTo>
                <a:cubicBezTo>
                  <a:pt x="164" y="32"/>
                  <a:pt x="161" y="29"/>
                  <a:pt x="157" y="29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35" y="7"/>
                  <a:pt x="135" y="7"/>
                  <a:pt x="135" y="7"/>
                </a:cubicBezTo>
                <a:cubicBezTo>
                  <a:pt x="135" y="3"/>
                  <a:pt x="132" y="0"/>
                  <a:pt x="128" y="0"/>
                </a:cubicBezTo>
                <a:cubicBezTo>
                  <a:pt x="125" y="0"/>
                  <a:pt x="121" y="3"/>
                  <a:pt x="121" y="7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1" y="69"/>
                  <a:pt x="125" y="72"/>
                  <a:pt x="128" y="72"/>
                </a:cubicBezTo>
                <a:close/>
                <a:moveTo>
                  <a:pt x="74" y="72"/>
                </a:moveTo>
                <a:cubicBezTo>
                  <a:pt x="78" y="72"/>
                  <a:pt x="81" y="69"/>
                  <a:pt x="81" y="65"/>
                </a:cubicBezTo>
                <a:cubicBezTo>
                  <a:pt x="81" y="43"/>
                  <a:pt x="81" y="43"/>
                  <a:pt x="81" y="43"/>
                </a:cubicBezTo>
                <a:cubicBezTo>
                  <a:pt x="103" y="43"/>
                  <a:pt x="103" y="43"/>
                  <a:pt x="103" y="43"/>
                </a:cubicBezTo>
                <a:cubicBezTo>
                  <a:pt x="107" y="43"/>
                  <a:pt x="110" y="40"/>
                  <a:pt x="110" y="36"/>
                </a:cubicBezTo>
                <a:cubicBezTo>
                  <a:pt x="110" y="32"/>
                  <a:pt x="107" y="29"/>
                  <a:pt x="103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8" y="0"/>
                  <a:pt x="74" y="0"/>
                </a:cubicBezTo>
                <a:cubicBezTo>
                  <a:pt x="71" y="0"/>
                  <a:pt x="67" y="3"/>
                  <a:pt x="67" y="7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9"/>
                  <a:pt x="71" y="72"/>
                  <a:pt x="74" y="72"/>
                </a:cubicBezTo>
                <a:close/>
                <a:moveTo>
                  <a:pt x="345" y="72"/>
                </a:moveTo>
                <a:cubicBezTo>
                  <a:pt x="349" y="72"/>
                  <a:pt x="352" y="69"/>
                  <a:pt x="352" y="65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74" y="43"/>
                  <a:pt x="374" y="43"/>
                  <a:pt x="374" y="43"/>
                </a:cubicBezTo>
                <a:cubicBezTo>
                  <a:pt x="378" y="43"/>
                  <a:pt x="381" y="40"/>
                  <a:pt x="381" y="36"/>
                </a:cubicBezTo>
                <a:cubicBezTo>
                  <a:pt x="381" y="32"/>
                  <a:pt x="378" y="29"/>
                  <a:pt x="374" y="29"/>
                </a:cubicBezTo>
                <a:cubicBezTo>
                  <a:pt x="352" y="29"/>
                  <a:pt x="352" y="29"/>
                  <a:pt x="352" y="29"/>
                </a:cubicBezTo>
                <a:cubicBezTo>
                  <a:pt x="352" y="7"/>
                  <a:pt x="352" y="7"/>
                  <a:pt x="352" y="7"/>
                </a:cubicBezTo>
                <a:cubicBezTo>
                  <a:pt x="352" y="3"/>
                  <a:pt x="349" y="0"/>
                  <a:pt x="345" y="0"/>
                </a:cubicBezTo>
                <a:cubicBezTo>
                  <a:pt x="341" y="0"/>
                  <a:pt x="338" y="3"/>
                  <a:pt x="338" y="7"/>
                </a:cubicBezTo>
                <a:cubicBezTo>
                  <a:pt x="338" y="65"/>
                  <a:pt x="338" y="65"/>
                  <a:pt x="338" y="65"/>
                </a:cubicBezTo>
                <a:cubicBezTo>
                  <a:pt x="338" y="69"/>
                  <a:pt x="341" y="72"/>
                  <a:pt x="345" y="72"/>
                </a:cubicBezTo>
                <a:close/>
                <a:moveTo>
                  <a:pt x="291" y="72"/>
                </a:moveTo>
                <a:cubicBezTo>
                  <a:pt x="295" y="72"/>
                  <a:pt x="298" y="69"/>
                  <a:pt x="298" y="65"/>
                </a:cubicBezTo>
                <a:cubicBezTo>
                  <a:pt x="298" y="43"/>
                  <a:pt x="298" y="43"/>
                  <a:pt x="298" y="43"/>
                </a:cubicBezTo>
                <a:cubicBezTo>
                  <a:pt x="320" y="43"/>
                  <a:pt x="320" y="43"/>
                  <a:pt x="320" y="43"/>
                </a:cubicBezTo>
                <a:cubicBezTo>
                  <a:pt x="324" y="43"/>
                  <a:pt x="327" y="40"/>
                  <a:pt x="327" y="36"/>
                </a:cubicBezTo>
                <a:cubicBezTo>
                  <a:pt x="327" y="32"/>
                  <a:pt x="324" y="29"/>
                  <a:pt x="320" y="29"/>
                </a:cubicBezTo>
                <a:cubicBezTo>
                  <a:pt x="298" y="29"/>
                  <a:pt x="298" y="29"/>
                  <a:pt x="298" y="29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3"/>
                  <a:pt x="295" y="0"/>
                  <a:pt x="291" y="0"/>
                </a:cubicBezTo>
                <a:cubicBezTo>
                  <a:pt x="287" y="0"/>
                  <a:pt x="284" y="3"/>
                  <a:pt x="284" y="7"/>
                </a:cubicBezTo>
                <a:cubicBezTo>
                  <a:pt x="284" y="65"/>
                  <a:pt x="284" y="65"/>
                  <a:pt x="284" y="65"/>
                </a:cubicBezTo>
                <a:cubicBezTo>
                  <a:pt x="284" y="69"/>
                  <a:pt x="287" y="72"/>
                  <a:pt x="291" y="72"/>
                </a:cubicBezTo>
                <a:close/>
                <a:moveTo>
                  <a:pt x="399" y="547"/>
                </a:moveTo>
                <a:cubicBezTo>
                  <a:pt x="80" y="547"/>
                  <a:pt x="80" y="547"/>
                  <a:pt x="80" y="547"/>
                </a:cubicBezTo>
                <a:cubicBezTo>
                  <a:pt x="76" y="547"/>
                  <a:pt x="73" y="550"/>
                  <a:pt x="73" y="554"/>
                </a:cubicBezTo>
                <a:cubicBezTo>
                  <a:pt x="73" y="558"/>
                  <a:pt x="76" y="561"/>
                  <a:pt x="80" y="561"/>
                </a:cubicBezTo>
                <a:cubicBezTo>
                  <a:pt x="399" y="561"/>
                  <a:pt x="399" y="561"/>
                  <a:pt x="399" y="561"/>
                </a:cubicBezTo>
                <a:cubicBezTo>
                  <a:pt x="403" y="561"/>
                  <a:pt x="406" y="558"/>
                  <a:pt x="406" y="554"/>
                </a:cubicBezTo>
                <a:cubicBezTo>
                  <a:pt x="406" y="550"/>
                  <a:pt x="403" y="547"/>
                  <a:pt x="399" y="547"/>
                </a:cubicBezTo>
                <a:close/>
                <a:moveTo>
                  <a:pt x="399" y="488"/>
                </a:moveTo>
                <a:cubicBezTo>
                  <a:pt x="80" y="488"/>
                  <a:pt x="80" y="488"/>
                  <a:pt x="80" y="488"/>
                </a:cubicBezTo>
                <a:cubicBezTo>
                  <a:pt x="76" y="488"/>
                  <a:pt x="73" y="491"/>
                  <a:pt x="73" y="495"/>
                </a:cubicBezTo>
                <a:cubicBezTo>
                  <a:pt x="73" y="499"/>
                  <a:pt x="76" y="502"/>
                  <a:pt x="80" y="502"/>
                </a:cubicBezTo>
                <a:cubicBezTo>
                  <a:pt x="399" y="502"/>
                  <a:pt x="399" y="502"/>
                  <a:pt x="399" y="502"/>
                </a:cubicBezTo>
                <a:cubicBezTo>
                  <a:pt x="403" y="502"/>
                  <a:pt x="406" y="499"/>
                  <a:pt x="406" y="495"/>
                </a:cubicBezTo>
                <a:cubicBezTo>
                  <a:pt x="406" y="491"/>
                  <a:pt x="403" y="488"/>
                  <a:pt x="399" y="488"/>
                </a:cubicBezTo>
                <a:close/>
                <a:moveTo>
                  <a:pt x="399" y="428"/>
                </a:moveTo>
                <a:cubicBezTo>
                  <a:pt x="80" y="428"/>
                  <a:pt x="80" y="428"/>
                  <a:pt x="80" y="428"/>
                </a:cubicBezTo>
                <a:cubicBezTo>
                  <a:pt x="76" y="428"/>
                  <a:pt x="73" y="431"/>
                  <a:pt x="73" y="435"/>
                </a:cubicBezTo>
                <a:cubicBezTo>
                  <a:pt x="73" y="439"/>
                  <a:pt x="76" y="442"/>
                  <a:pt x="80" y="442"/>
                </a:cubicBezTo>
                <a:cubicBezTo>
                  <a:pt x="399" y="442"/>
                  <a:pt x="399" y="442"/>
                  <a:pt x="399" y="442"/>
                </a:cubicBezTo>
                <a:cubicBezTo>
                  <a:pt x="403" y="442"/>
                  <a:pt x="406" y="439"/>
                  <a:pt x="406" y="435"/>
                </a:cubicBezTo>
                <a:cubicBezTo>
                  <a:pt x="406" y="431"/>
                  <a:pt x="403" y="428"/>
                  <a:pt x="399" y="428"/>
                </a:cubicBezTo>
                <a:close/>
                <a:moveTo>
                  <a:pt x="399" y="369"/>
                </a:moveTo>
                <a:cubicBezTo>
                  <a:pt x="80" y="369"/>
                  <a:pt x="80" y="369"/>
                  <a:pt x="80" y="369"/>
                </a:cubicBezTo>
                <a:cubicBezTo>
                  <a:pt x="76" y="369"/>
                  <a:pt x="73" y="372"/>
                  <a:pt x="73" y="376"/>
                </a:cubicBezTo>
                <a:cubicBezTo>
                  <a:pt x="73" y="380"/>
                  <a:pt x="76" y="383"/>
                  <a:pt x="80" y="383"/>
                </a:cubicBezTo>
                <a:cubicBezTo>
                  <a:pt x="399" y="383"/>
                  <a:pt x="399" y="383"/>
                  <a:pt x="399" y="383"/>
                </a:cubicBezTo>
                <a:cubicBezTo>
                  <a:pt x="403" y="383"/>
                  <a:pt x="406" y="380"/>
                  <a:pt x="406" y="376"/>
                </a:cubicBezTo>
                <a:cubicBezTo>
                  <a:pt x="406" y="372"/>
                  <a:pt x="403" y="369"/>
                  <a:pt x="399" y="369"/>
                </a:cubicBezTo>
                <a:close/>
                <a:moveTo>
                  <a:pt x="399" y="310"/>
                </a:moveTo>
                <a:cubicBezTo>
                  <a:pt x="80" y="310"/>
                  <a:pt x="80" y="310"/>
                  <a:pt x="80" y="310"/>
                </a:cubicBezTo>
                <a:cubicBezTo>
                  <a:pt x="76" y="310"/>
                  <a:pt x="73" y="313"/>
                  <a:pt x="73" y="317"/>
                </a:cubicBezTo>
                <a:cubicBezTo>
                  <a:pt x="73" y="320"/>
                  <a:pt x="76" y="324"/>
                  <a:pt x="80" y="324"/>
                </a:cubicBezTo>
                <a:cubicBezTo>
                  <a:pt x="399" y="324"/>
                  <a:pt x="399" y="324"/>
                  <a:pt x="399" y="324"/>
                </a:cubicBezTo>
                <a:cubicBezTo>
                  <a:pt x="403" y="324"/>
                  <a:pt x="406" y="320"/>
                  <a:pt x="406" y="317"/>
                </a:cubicBezTo>
                <a:cubicBezTo>
                  <a:pt x="406" y="313"/>
                  <a:pt x="403" y="310"/>
                  <a:pt x="399" y="310"/>
                </a:cubicBezTo>
                <a:close/>
                <a:moveTo>
                  <a:pt x="399" y="250"/>
                </a:moveTo>
                <a:cubicBezTo>
                  <a:pt x="80" y="250"/>
                  <a:pt x="80" y="250"/>
                  <a:pt x="80" y="250"/>
                </a:cubicBezTo>
                <a:cubicBezTo>
                  <a:pt x="76" y="250"/>
                  <a:pt x="73" y="253"/>
                  <a:pt x="73" y="257"/>
                </a:cubicBezTo>
                <a:cubicBezTo>
                  <a:pt x="73" y="261"/>
                  <a:pt x="76" y="264"/>
                  <a:pt x="80" y="264"/>
                </a:cubicBezTo>
                <a:cubicBezTo>
                  <a:pt x="399" y="264"/>
                  <a:pt x="399" y="264"/>
                  <a:pt x="399" y="264"/>
                </a:cubicBezTo>
                <a:cubicBezTo>
                  <a:pt x="403" y="264"/>
                  <a:pt x="406" y="261"/>
                  <a:pt x="406" y="257"/>
                </a:cubicBezTo>
                <a:cubicBezTo>
                  <a:pt x="406" y="253"/>
                  <a:pt x="403" y="250"/>
                  <a:pt x="399" y="250"/>
                </a:cubicBezTo>
                <a:close/>
                <a:moveTo>
                  <a:pt x="399" y="191"/>
                </a:moveTo>
                <a:cubicBezTo>
                  <a:pt x="80" y="191"/>
                  <a:pt x="80" y="191"/>
                  <a:pt x="80" y="191"/>
                </a:cubicBezTo>
                <a:cubicBezTo>
                  <a:pt x="76" y="191"/>
                  <a:pt x="73" y="194"/>
                  <a:pt x="73" y="198"/>
                </a:cubicBezTo>
                <a:cubicBezTo>
                  <a:pt x="73" y="202"/>
                  <a:pt x="76" y="205"/>
                  <a:pt x="80" y="205"/>
                </a:cubicBezTo>
                <a:cubicBezTo>
                  <a:pt x="399" y="205"/>
                  <a:pt x="399" y="205"/>
                  <a:pt x="399" y="205"/>
                </a:cubicBezTo>
                <a:cubicBezTo>
                  <a:pt x="403" y="205"/>
                  <a:pt x="406" y="202"/>
                  <a:pt x="406" y="198"/>
                </a:cubicBezTo>
                <a:cubicBezTo>
                  <a:pt x="406" y="194"/>
                  <a:pt x="403" y="191"/>
                  <a:pt x="399" y="191"/>
                </a:cubicBezTo>
                <a:close/>
                <a:moveTo>
                  <a:pt x="399" y="131"/>
                </a:moveTo>
                <a:cubicBezTo>
                  <a:pt x="80" y="131"/>
                  <a:pt x="80" y="131"/>
                  <a:pt x="80" y="131"/>
                </a:cubicBezTo>
                <a:cubicBezTo>
                  <a:pt x="76" y="131"/>
                  <a:pt x="73" y="134"/>
                  <a:pt x="73" y="138"/>
                </a:cubicBezTo>
                <a:cubicBezTo>
                  <a:pt x="73" y="142"/>
                  <a:pt x="76" y="145"/>
                  <a:pt x="80" y="145"/>
                </a:cubicBezTo>
                <a:cubicBezTo>
                  <a:pt x="399" y="145"/>
                  <a:pt x="399" y="145"/>
                  <a:pt x="399" y="145"/>
                </a:cubicBezTo>
                <a:cubicBezTo>
                  <a:pt x="403" y="145"/>
                  <a:pt x="406" y="142"/>
                  <a:pt x="406" y="138"/>
                </a:cubicBezTo>
                <a:cubicBezTo>
                  <a:pt x="406" y="134"/>
                  <a:pt x="403" y="131"/>
                  <a:pt x="399" y="131"/>
                </a:cubicBezTo>
                <a:close/>
              </a:path>
            </a:pathLst>
          </a:custGeom>
          <a:solidFill>
            <a:srgbClr val="11273B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fr-FR" sz="1951">
              <a:solidFill>
                <a:srgbClr val="030F40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Freeform 145">
            <a:extLst>
              <a:ext uri="{FF2B5EF4-FFF2-40B4-BE49-F238E27FC236}">
                <a16:creationId xmlns:a16="http://schemas.microsoft.com/office/drawing/2014/main" id="{4B4FD3E5-ED87-47DC-884B-41333341ED2D}"/>
              </a:ext>
            </a:extLst>
          </p:cNvPr>
          <p:cNvSpPr>
            <a:spLocks noEditPoints="1"/>
          </p:cNvSpPr>
          <p:nvPr/>
        </p:nvSpPr>
        <p:spPr bwMode="auto">
          <a:xfrm flipV="1">
            <a:off x="7776906" y="4231210"/>
            <a:ext cx="203128" cy="234149"/>
          </a:xfrm>
          <a:custGeom>
            <a:avLst/>
            <a:gdLst>
              <a:gd name="T0" fmla="*/ 472 w 479"/>
              <a:gd name="T1" fmla="*/ 641 h 641"/>
              <a:gd name="T2" fmla="*/ 0 w 479"/>
              <a:gd name="T3" fmla="*/ 36 h 641"/>
              <a:gd name="T4" fmla="*/ 57 w 479"/>
              <a:gd name="T5" fmla="*/ 36 h 641"/>
              <a:gd name="T6" fmla="*/ 14 w 479"/>
              <a:gd name="T7" fmla="*/ 627 h 641"/>
              <a:gd name="T8" fmla="*/ 406 w 479"/>
              <a:gd name="T9" fmla="*/ 43 h 641"/>
              <a:gd name="T10" fmla="*/ 392 w 479"/>
              <a:gd name="T11" fmla="*/ 65 h 641"/>
              <a:gd name="T12" fmla="*/ 406 w 479"/>
              <a:gd name="T13" fmla="*/ 7 h 641"/>
              <a:gd name="T14" fmla="*/ 479 w 479"/>
              <a:gd name="T15" fmla="*/ 36 h 641"/>
              <a:gd name="T16" fmla="*/ 244 w 479"/>
              <a:gd name="T17" fmla="*/ 43 h 641"/>
              <a:gd name="T18" fmla="*/ 266 w 479"/>
              <a:gd name="T19" fmla="*/ 29 h 641"/>
              <a:gd name="T20" fmla="*/ 237 w 479"/>
              <a:gd name="T21" fmla="*/ 0 h 641"/>
              <a:gd name="T22" fmla="*/ 237 w 479"/>
              <a:gd name="T23" fmla="*/ 72 h 641"/>
              <a:gd name="T24" fmla="*/ 190 w 479"/>
              <a:gd name="T25" fmla="*/ 43 h 641"/>
              <a:gd name="T26" fmla="*/ 212 w 479"/>
              <a:gd name="T27" fmla="*/ 29 h 641"/>
              <a:gd name="T28" fmla="*/ 183 w 479"/>
              <a:gd name="T29" fmla="*/ 0 h 641"/>
              <a:gd name="T30" fmla="*/ 183 w 479"/>
              <a:gd name="T31" fmla="*/ 72 h 641"/>
              <a:gd name="T32" fmla="*/ 135 w 479"/>
              <a:gd name="T33" fmla="*/ 43 h 641"/>
              <a:gd name="T34" fmla="*/ 157 w 479"/>
              <a:gd name="T35" fmla="*/ 29 h 641"/>
              <a:gd name="T36" fmla="*/ 128 w 479"/>
              <a:gd name="T37" fmla="*/ 0 h 641"/>
              <a:gd name="T38" fmla="*/ 128 w 479"/>
              <a:gd name="T39" fmla="*/ 72 h 641"/>
              <a:gd name="T40" fmla="*/ 81 w 479"/>
              <a:gd name="T41" fmla="*/ 43 h 641"/>
              <a:gd name="T42" fmla="*/ 103 w 479"/>
              <a:gd name="T43" fmla="*/ 29 h 641"/>
              <a:gd name="T44" fmla="*/ 74 w 479"/>
              <a:gd name="T45" fmla="*/ 0 h 641"/>
              <a:gd name="T46" fmla="*/ 74 w 479"/>
              <a:gd name="T47" fmla="*/ 72 h 641"/>
              <a:gd name="T48" fmla="*/ 352 w 479"/>
              <a:gd name="T49" fmla="*/ 43 h 641"/>
              <a:gd name="T50" fmla="*/ 374 w 479"/>
              <a:gd name="T51" fmla="*/ 29 h 641"/>
              <a:gd name="T52" fmla="*/ 345 w 479"/>
              <a:gd name="T53" fmla="*/ 0 h 641"/>
              <a:gd name="T54" fmla="*/ 345 w 479"/>
              <a:gd name="T55" fmla="*/ 72 h 641"/>
              <a:gd name="T56" fmla="*/ 298 w 479"/>
              <a:gd name="T57" fmla="*/ 43 h 641"/>
              <a:gd name="T58" fmla="*/ 320 w 479"/>
              <a:gd name="T59" fmla="*/ 29 h 641"/>
              <a:gd name="T60" fmla="*/ 291 w 479"/>
              <a:gd name="T61" fmla="*/ 0 h 641"/>
              <a:gd name="T62" fmla="*/ 291 w 479"/>
              <a:gd name="T63" fmla="*/ 72 h 641"/>
              <a:gd name="T64" fmla="*/ 73 w 479"/>
              <a:gd name="T65" fmla="*/ 554 h 641"/>
              <a:gd name="T66" fmla="*/ 406 w 479"/>
              <a:gd name="T67" fmla="*/ 554 h 641"/>
              <a:gd name="T68" fmla="*/ 80 w 479"/>
              <a:gd name="T69" fmla="*/ 488 h 641"/>
              <a:gd name="T70" fmla="*/ 399 w 479"/>
              <a:gd name="T71" fmla="*/ 502 h 641"/>
              <a:gd name="T72" fmla="*/ 399 w 479"/>
              <a:gd name="T73" fmla="*/ 428 h 641"/>
              <a:gd name="T74" fmla="*/ 80 w 479"/>
              <a:gd name="T75" fmla="*/ 442 h 641"/>
              <a:gd name="T76" fmla="*/ 399 w 479"/>
              <a:gd name="T77" fmla="*/ 428 h 641"/>
              <a:gd name="T78" fmla="*/ 73 w 479"/>
              <a:gd name="T79" fmla="*/ 376 h 641"/>
              <a:gd name="T80" fmla="*/ 406 w 479"/>
              <a:gd name="T81" fmla="*/ 376 h 641"/>
              <a:gd name="T82" fmla="*/ 80 w 479"/>
              <a:gd name="T83" fmla="*/ 310 h 641"/>
              <a:gd name="T84" fmla="*/ 399 w 479"/>
              <a:gd name="T85" fmla="*/ 324 h 641"/>
              <a:gd name="T86" fmla="*/ 399 w 479"/>
              <a:gd name="T87" fmla="*/ 250 h 641"/>
              <a:gd name="T88" fmla="*/ 80 w 479"/>
              <a:gd name="T89" fmla="*/ 264 h 641"/>
              <a:gd name="T90" fmla="*/ 399 w 479"/>
              <a:gd name="T91" fmla="*/ 250 h 641"/>
              <a:gd name="T92" fmla="*/ 73 w 479"/>
              <a:gd name="T93" fmla="*/ 198 h 641"/>
              <a:gd name="T94" fmla="*/ 406 w 479"/>
              <a:gd name="T95" fmla="*/ 198 h 641"/>
              <a:gd name="T96" fmla="*/ 80 w 479"/>
              <a:gd name="T97" fmla="*/ 131 h 641"/>
              <a:gd name="T98" fmla="*/ 399 w 479"/>
              <a:gd name="T99" fmla="*/ 145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79" h="641">
                <a:moveTo>
                  <a:pt x="479" y="36"/>
                </a:moveTo>
                <a:cubicBezTo>
                  <a:pt x="479" y="634"/>
                  <a:pt x="479" y="634"/>
                  <a:pt x="479" y="634"/>
                </a:cubicBezTo>
                <a:cubicBezTo>
                  <a:pt x="479" y="638"/>
                  <a:pt x="476" y="641"/>
                  <a:pt x="472" y="641"/>
                </a:cubicBezTo>
                <a:cubicBezTo>
                  <a:pt x="7" y="641"/>
                  <a:pt x="7" y="641"/>
                  <a:pt x="7" y="641"/>
                </a:cubicBezTo>
                <a:cubicBezTo>
                  <a:pt x="3" y="641"/>
                  <a:pt x="0" y="638"/>
                  <a:pt x="0" y="634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2"/>
                  <a:pt x="3" y="29"/>
                  <a:pt x="7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4" y="29"/>
                  <a:pt x="57" y="32"/>
                  <a:pt x="57" y="36"/>
                </a:cubicBezTo>
                <a:cubicBezTo>
                  <a:pt x="57" y="40"/>
                  <a:pt x="54" y="43"/>
                  <a:pt x="50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627"/>
                  <a:pt x="14" y="627"/>
                  <a:pt x="14" y="627"/>
                </a:cubicBezTo>
                <a:cubicBezTo>
                  <a:pt x="465" y="627"/>
                  <a:pt x="465" y="627"/>
                  <a:pt x="465" y="627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06" y="43"/>
                  <a:pt x="406" y="43"/>
                  <a:pt x="406" y="43"/>
                </a:cubicBezTo>
                <a:cubicBezTo>
                  <a:pt x="406" y="65"/>
                  <a:pt x="406" y="65"/>
                  <a:pt x="406" y="65"/>
                </a:cubicBezTo>
                <a:cubicBezTo>
                  <a:pt x="406" y="69"/>
                  <a:pt x="403" y="72"/>
                  <a:pt x="399" y="72"/>
                </a:cubicBezTo>
                <a:cubicBezTo>
                  <a:pt x="395" y="72"/>
                  <a:pt x="392" y="69"/>
                  <a:pt x="392" y="65"/>
                </a:cubicBezTo>
                <a:cubicBezTo>
                  <a:pt x="392" y="7"/>
                  <a:pt x="392" y="7"/>
                  <a:pt x="392" y="7"/>
                </a:cubicBezTo>
                <a:cubicBezTo>
                  <a:pt x="392" y="3"/>
                  <a:pt x="395" y="0"/>
                  <a:pt x="399" y="0"/>
                </a:cubicBezTo>
                <a:cubicBezTo>
                  <a:pt x="403" y="0"/>
                  <a:pt x="406" y="3"/>
                  <a:pt x="406" y="7"/>
                </a:cubicBezTo>
                <a:cubicBezTo>
                  <a:pt x="406" y="29"/>
                  <a:pt x="406" y="29"/>
                  <a:pt x="406" y="29"/>
                </a:cubicBezTo>
                <a:cubicBezTo>
                  <a:pt x="472" y="29"/>
                  <a:pt x="472" y="29"/>
                  <a:pt x="472" y="29"/>
                </a:cubicBezTo>
                <a:cubicBezTo>
                  <a:pt x="476" y="29"/>
                  <a:pt x="479" y="32"/>
                  <a:pt x="479" y="36"/>
                </a:cubicBezTo>
                <a:close/>
                <a:moveTo>
                  <a:pt x="237" y="72"/>
                </a:moveTo>
                <a:cubicBezTo>
                  <a:pt x="241" y="72"/>
                  <a:pt x="244" y="69"/>
                  <a:pt x="244" y="65"/>
                </a:cubicBezTo>
                <a:cubicBezTo>
                  <a:pt x="244" y="43"/>
                  <a:pt x="244" y="43"/>
                  <a:pt x="244" y="43"/>
                </a:cubicBezTo>
                <a:cubicBezTo>
                  <a:pt x="266" y="43"/>
                  <a:pt x="266" y="43"/>
                  <a:pt x="266" y="43"/>
                </a:cubicBezTo>
                <a:cubicBezTo>
                  <a:pt x="269" y="43"/>
                  <a:pt x="273" y="40"/>
                  <a:pt x="273" y="36"/>
                </a:cubicBezTo>
                <a:cubicBezTo>
                  <a:pt x="273" y="32"/>
                  <a:pt x="269" y="29"/>
                  <a:pt x="266" y="29"/>
                </a:cubicBezTo>
                <a:cubicBezTo>
                  <a:pt x="244" y="29"/>
                  <a:pt x="244" y="29"/>
                  <a:pt x="244" y="29"/>
                </a:cubicBezTo>
                <a:cubicBezTo>
                  <a:pt x="244" y="7"/>
                  <a:pt x="244" y="7"/>
                  <a:pt x="244" y="7"/>
                </a:cubicBezTo>
                <a:cubicBezTo>
                  <a:pt x="244" y="3"/>
                  <a:pt x="241" y="0"/>
                  <a:pt x="237" y="0"/>
                </a:cubicBezTo>
                <a:cubicBezTo>
                  <a:pt x="233" y="0"/>
                  <a:pt x="230" y="3"/>
                  <a:pt x="230" y="7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0" y="69"/>
                  <a:pt x="233" y="72"/>
                  <a:pt x="237" y="72"/>
                </a:cubicBezTo>
                <a:close/>
                <a:moveTo>
                  <a:pt x="183" y="72"/>
                </a:moveTo>
                <a:cubicBezTo>
                  <a:pt x="186" y="72"/>
                  <a:pt x="190" y="69"/>
                  <a:pt x="190" y="65"/>
                </a:cubicBezTo>
                <a:cubicBezTo>
                  <a:pt x="190" y="43"/>
                  <a:pt x="190" y="43"/>
                  <a:pt x="190" y="43"/>
                </a:cubicBezTo>
                <a:cubicBezTo>
                  <a:pt x="212" y="43"/>
                  <a:pt x="212" y="43"/>
                  <a:pt x="212" y="43"/>
                </a:cubicBezTo>
                <a:cubicBezTo>
                  <a:pt x="215" y="43"/>
                  <a:pt x="219" y="40"/>
                  <a:pt x="219" y="36"/>
                </a:cubicBezTo>
                <a:cubicBezTo>
                  <a:pt x="219" y="32"/>
                  <a:pt x="215" y="29"/>
                  <a:pt x="212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0" y="7"/>
                  <a:pt x="190" y="7"/>
                  <a:pt x="190" y="7"/>
                </a:cubicBezTo>
                <a:cubicBezTo>
                  <a:pt x="190" y="3"/>
                  <a:pt x="186" y="0"/>
                  <a:pt x="183" y="0"/>
                </a:cubicBezTo>
                <a:cubicBezTo>
                  <a:pt x="179" y="0"/>
                  <a:pt x="176" y="3"/>
                  <a:pt x="176" y="7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76" y="69"/>
                  <a:pt x="179" y="72"/>
                  <a:pt x="183" y="72"/>
                </a:cubicBezTo>
                <a:close/>
                <a:moveTo>
                  <a:pt x="128" y="72"/>
                </a:moveTo>
                <a:cubicBezTo>
                  <a:pt x="132" y="72"/>
                  <a:pt x="135" y="69"/>
                  <a:pt x="135" y="65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57" y="43"/>
                  <a:pt x="157" y="43"/>
                  <a:pt x="157" y="43"/>
                </a:cubicBezTo>
                <a:cubicBezTo>
                  <a:pt x="161" y="43"/>
                  <a:pt x="164" y="40"/>
                  <a:pt x="164" y="36"/>
                </a:cubicBezTo>
                <a:cubicBezTo>
                  <a:pt x="164" y="32"/>
                  <a:pt x="161" y="29"/>
                  <a:pt x="157" y="29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35" y="7"/>
                  <a:pt x="135" y="7"/>
                  <a:pt x="135" y="7"/>
                </a:cubicBezTo>
                <a:cubicBezTo>
                  <a:pt x="135" y="3"/>
                  <a:pt x="132" y="0"/>
                  <a:pt x="128" y="0"/>
                </a:cubicBezTo>
                <a:cubicBezTo>
                  <a:pt x="125" y="0"/>
                  <a:pt x="121" y="3"/>
                  <a:pt x="121" y="7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1" y="69"/>
                  <a:pt x="125" y="72"/>
                  <a:pt x="128" y="72"/>
                </a:cubicBezTo>
                <a:close/>
                <a:moveTo>
                  <a:pt x="74" y="72"/>
                </a:moveTo>
                <a:cubicBezTo>
                  <a:pt x="78" y="72"/>
                  <a:pt x="81" y="69"/>
                  <a:pt x="81" y="65"/>
                </a:cubicBezTo>
                <a:cubicBezTo>
                  <a:pt x="81" y="43"/>
                  <a:pt x="81" y="43"/>
                  <a:pt x="81" y="43"/>
                </a:cubicBezTo>
                <a:cubicBezTo>
                  <a:pt x="103" y="43"/>
                  <a:pt x="103" y="43"/>
                  <a:pt x="103" y="43"/>
                </a:cubicBezTo>
                <a:cubicBezTo>
                  <a:pt x="107" y="43"/>
                  <a:pt x="110" y="40"/>
                  <a:pt x="110" y="36"/>
                </a:cubicBezTo>
                <a:cubicBezTo>
                  <a:pt x="110" y="32"/>
                  <a:pt x="107" y="29"/>
                  <a:pt x="103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8" y="0"/>
                  <a:pt x="74" y="0"/>
                </a:cubicBezTo>
                <a:cubicBezTo>
                  <a:pt x="71" y="0"/>
                  <a:pt x="67" y="3"/>
                  <a:pt x="67" y="7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9"/>
                  <a:pt x="71" y="72"/>
                  <a:pt x="74" y="72"/>
                </a:cubicBezTo>
                <a:close/>
                <a:moveTo>
                  <a:pt x="345" y="72"/>
                </a:moveTo>
                <a:cubicBezTo>
                  <a:pt x="349" y="72"/>
                  <a:pt x="352" y="69"/>
                  <a:pt x="352" y="65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74" y="43"/>
                  <a:pt x="374" y="43"/>
                  <a:pt x="374" y="43"/>
                </a:cubicBezTo>
                <a:cubicBezTo>
                  <a:pt x="378" y="43"/>
                  <a:pt x="381" y="40"/>
                  <a:pt x="381" y="36"/>
                </a:cubicBezTo>
                <a:cubicBezTo>
                  <a:pt x="381" y="32"/>
                  <a:pt x="378" y="29"/>
                  <a:pt x="374" y="29"/>
                </a:cubicBezTo>
                <a:cubicBezTo>
                  <a:pt x="352" y="29"/>
                  <a:pt x="352" y="29"/>
                  <a:pt x="352" y="29"/>
                </a:cubicBezTo>
                <a:cubicBezTo>
                  <a:pt x="352" y="7"/>
                  <a:pt x="352" y="7"/>
                  <a:pt x="352" y="7"/>
                </a:cubicBezTo>
                <a:cubicBezTo>
                  <a:pt x="352" y="3"/>
                  <a:pt x="349" y="0"/>
                  <a:pt x="345" y="0"/>
                </a:cubicBezTo>
                <a:cubicBezTo>
                  <a:pt x="341" y="0"/>
                  <a:pt x="338" y="3"/>
                  <a:pt x="338" y="7"/>
                </a:cubicBezTo>
                <a:cubicBezTo>
                  <a:pt x="338" y="65"/>
                  <a:pt x="338" y="65"/>
                  <a:pt x="338" y="65"/>
                </a:cubicBezTo>
                <a:cubicBezTo>
                  <a:pt x="338" y="69"/>
                  <a:pt x="341" y="72"/>
                  <a:pt x="345" y="72"/>
                </a:cubicBezTo>
                <a:close/>
                <a:moveTo>
                  <a:pt x="291" y="72"/>
                </a:moveTo>
                <a:cubicBezTo>
                  <a:pt x="295" y="72"/>
                  <a:pt x="298" y="69"/>
                  <a:pt x="298" y="65"/>
                </a:cubicBezTo>
                <a:cubicBezTo>
                  <a:pt x="298" y="43"/>
                  <a:pt x="298" y="43"/>
                  <a:pt x="298" y="43"/>
                </a:cubicBezTo>
                <a:cubicBezTo>
                  <a:pt x="320" y="43"/>
                  <a:pt x="320" y="43"/>
                  <a:pt x="320" y="43"/>
                </a:cubicBezTo>
                <a:cubicBezTo>
                  <a:pt x="324" y="43"/>
                  <a:pt x="327" y="40"/>
                  <a:pt x="327" y="36"/>
                </a:cubicBezTo>
                <a:cubicBezTo>
                  <a:pt x="327" y="32"/>
                  <a:pt x="324" y="29"/>
                  <a:pt x="320" y="29"/>
                </a:cubicBezTo>
                <a:cubicBezTo>
                  <a:pt x="298" y="29"/>
                  <a:pt x="298" y="29"/>
                  <a:pt x="298" y="29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3"/>
                  <a:pt x="295" y="0"/>
                  <a:pt x="291" y="0"/>
                </a:cubicBezTo>
                <a:cubicBezTo>
                  <a:pt x="287" y="0"/>
                  <a:pt x="284" y="3"/>
                  <a:pt x="284" y="7"/>
                </a:cubicBezTo>
                <a:cubicBezTo>
                  <a:pt x="284" y="65"/>
                  <a:pt x="284" y="65"/>
                  <a:pt x="284" y="65"/>
                </a:cubicBezTo>
                <a:cubicBezTo>
                  <a:pt x="284" y="69"/>
                  <a:pt x="287" y="72"/>
                  <a:pt x="291" y="72"/>
                </a:cubicBezTo>
                <a:close/>
                <a:moveTo>
                  <a:pt x="399" y="547"/>
                </a:moveTo>
                <a:cubicBezTo>
                  <a:pt x="80" y="547"/>
                  <a:pt x="80" y="547"/>
                  <a:pt x="80" y="547"/>
                </a:cubicBezTo>
                <a:cubicBezTo>
                  <a:pt x="76" y="547"/>
                  <a:pt x="73" y="550"/>
                  <a:pt x="73" y="554"/>
                </a:cubicBezTo>
                <a:cubicBezTo>
                  <a:pt x="73" y="558"/>
                  <a:pt x="76" y="561"/>
                  <a:pt x="80" y="561"/>
                </a:cubicBezTo>
                <a:cubicBezTo>
                  <a:pt x="399" y="561"/>
                  <a:pt x="399" y="561"/>
                  <a:pt x="399" y="561"/>
                </a:cubicBezTo>
                <a:cubicBezTo>
                  <a:pt x="403" y="561"/>
                  <a:pt x="406" y="558"/>
                  <a:pt x="406" y="554"/>
                </a:cubicBezTo>
                <a:cubicBezTo>
                  <a:pt x="406" y="550"/>
                  <a:pt x="403" y="547"/>
                  <a:pt x="399" y="547"/>
                </a:cubicBezTo>
                <a:close/>
                <a:moveTo>
                  <a:pt x="399" y="488"/>
                </a:moveTo>
                <a:cubicBezTo>
                  <a:pt x="80" y="488"/>
                  <a:pt x="80" y="488"/>
                  <a:pt x="80" y="488"/>
                </a:cubicBezTo>
                <a:cubicBezTo>
                  <a:pt x="76" y="488"/>
                  <a:pt x="73" y="491"/>
                  <a:pt x="73" y="495"/>
                </a:cubicBezTo>
                <a:cubicBezTo>
                  <a:pt x="73" y="499"/>
                  <a:pt x="76" y="502"/>
                  <a:pt x="80" y="502"/>
                </a:cubicBezTo>
                <a:cubicBezTo>
                  <a:pt x="399" y="502"/>
                  <a:pt x="399" y="502"/>
                  <a:pt x="399" y="502"/>
                </a:cubicBezTo>
                <a:cubicBezTo>
                  <a:pt x="403" y="502"/>
                  <a:pt x="406" y="499"/>
                  <a:pt x="406" y="495"/>
                </a:cubicBezTo>
                <a:cubicBezTo>
                  <a:pt x="406" y="491"/>
                  <a:pt x="403" y="488"/>
                  <a:pt x="399" y="488"/>
                </a:cubicBezTo>
                <a:close/>
                <a:moveTo>
                  <a:pt x="399" y="428"/>
                </a:moveTo>
                <a:cubicBezTo>
                  <a:pt x="80" y="428"/>
                  <a:pt x="80" y="428"/>
                  <a:pt x="80" y="428"/>
                </a:cubicBezTo>
                <a:cubicBezTo>
                  <a:pt x="76" y="428"/>
                  <a:pt x="73" y="431"/>
                  <a:pt x="73" y="435"/>
                </a:cubicBezTo>
                <a:cubicBezTo>
                  <a:pt x="73" y="439"/>
                  <a:pt x="76" y="442"/>
                  <a:pt x="80" y="442"/>
                </a:cubicBezTo>
                <a:cubicBezTo>
                  <a:pt x="399" y="442"/>
                  <a:pt x="399" y="442"/>
                  <a:pt x="399" y="442"/>
                </a:cubicBezTo>
                <a:cubicBezTo>
                  <a:pt x="403" y="442"/>
                  <a:pt x="406" y="439"/>
                  <a:pt x="406" y="435"/>
                </a:cubicBezTo>
                <a:cubicBezTo>
                  <a:pt x="406" y="431"/>
                  <a:pt x="403" y="428"/>
                  <a:pt x="399" y="428"/>
                </a:cubicBezTo>
                <a:close/>
                <a:moveTo>
                  <a:pt x="399" y="369"/>
                </a:moveTo>
                <a:cubicBezTo>
                  <a:pt x="80" y="369"/>
                  <a:pt x="80" y="369"/>
                  <a:pt x="80" y="369"/>
                </a:cubicBezTo>
                <a:cubicBezTo>
                  <a:pt x="76" y="369"/>
                  <a:pt x="73" y="372"/>
                  <a:pt x="73" y="376"/>
                </a:cubicBezTo>
                <a:cubicBezTo>
                  <a:pt x="73" y="380"/>
                  <a:pt x="76" y="383"/>
                  <a:pt x="80" y="383"/>
                </a:cubicBezTo>
                <a:cubicBezTo>
                  <a:pt x="399" y="383"/>
                  <a:pt x="399" y="383"/>
                  <a:pt x="399" y="383"/>
                </a:cubicBezTo>
                <a:cubicBezTo>
                  <a:pt x="403" y="383"/>
                  <a:pt x="406" y="380"/>
                  <a:pt x="406" y="376"/>
                </a:cubicBezTo>
                <a:cubicBezTo>
                  <a:pt x="406" y="372"/>
                  <a:pt x="403" y="369"/>
                  <a:pt x="399" y="369"/>
                </a:cubicBezTo>
                <a:close/>
                <a:moveTo>
                  <a:pt x="399" y="310"/>
                </a:moveTo>
                <a:cubicBezTo>
                  <a:pt x="80" y="310"/>
                  <a:pt x="80" y="310"/>
                  <a:pt x="80" y="310"/>
                </a:cubicBezTo>
                <a:cubicBezTo>
                  <a:pt x="76" y="310"/>
                  <a:pt x="73" y="313"/>
                  <a:pt x="73" y="317"/>
                </a:cubicBezTo>
                <a:cubicBezTo>
                  <a:pt x="73" y="320"/>
                  <a:pt x="76" y="324"/>
                  <a:pt x="80" y="324"/>
                </a:cubicBezTo>
                <a:cubicBezTo>
                  <a:pt x="399" y="324"/>
                  <a:pt x="399" y="324"/>
                  <a:pt x="399" y="324"/>
                </a:cubicBezTo>
                <a:cubicBezTo>
                  <a:pt x="403" y="324"/>
                  <a:pt x="406" y="320"/>
                  <a:pt x="406" y="317"/>
                </a:cubicBezTo>
                <a:cubicBezTo>
                  <a:pt x="406" y="313"/>
                  <a:pt x="403" y="310"/>
                  <a:pt x="399" y="310"/>
                </a:cubicBezTo>
                <a:close/>
                <a:moveTo>
                  <a:pt x="399" y="250"/>
                </a:moveTo>
                <a:cubicBezTo>
                  <a:pt x="80" y="250"/>
                  <a:pt x="80" y="250"/>
                  <a:pt x="80" y="250"/>
                </a:cubicBezTo>
                <a:cubicBezTo>
                  <a:pt x="76" y="250"/>
                  <a:pt x="73" y="253"/>
                  <a:pt x="73" y="257"/>
                </a:cubicBezTo>
                <a:cubicBezTo>
                  <a:pt x="73" y="261"/>
                  <a:pt x="76" y="264"/>
                  <a:pt x="80" y="264"/>
                </a:cubicBezTo>
                <a:cubicBezTo>
                  <a:pt x="399" y="264"/>
                  <a:pt x="399" y="264"/>
                  <a:pt x="399" y="264"/>
                </a:cubicBezTo>
                <a:cubicBezTo>
                  <a:pt x="403" y="264"/>
                  <a:pt x="406" y="261"/>
                  <a:pt x="406" y="257"/>
                </a:cubicBezTo>
                <a:cubicBezTo>
                  <a:pt x="406" y="253"/>
                  <a:pt x="403" y="250"/>
                  <a:pt x="399" y="250"/>
                </a:cubicBezTo>
                <a:close/>
                <a:moveTo>
                  <a:pt x="399" y="191"/>
                </a:moveTo>
                <a:cubicBezTo>
                  <a:pt x="80" y="191"/>
                  <a:pt x="80" y="191"/>
                  <a:pt x="80" y="191"/>
                </a:cubicBezTo>
                <a:cubicBezTo>
                  <a:pt x="76" y="191"/>
                  <a:pt x="73" y="194"/>
                  <a:pt x="73" y="198"/>
                </a:cubicBezTo>
                <a:cubicBezTo>
                  <a:pt x="73" y="202"/>
                  <a:pt x="76" y="205"/>
                  <a:pt x="80" y="205"/>
                </a:cubicBezTo>
                <a:cubicBezTo>
                  <a:pt x="399" y="205"/>
                  <a:pt x="399" y="205"/>
                  <a:pt x="399" y="205"/>
                </a:cubicBezTo>
                <a:cubicBezTo>
                  <a:pt x="403" y="205"/>
                  <a:pt x="406" y="202"/>
                  <a:pt x="406" y="198"/>
                </a:cubicBezTo>
                <a:cubicBezTo>
                  <a:pt x="406" y="194"/>
                  <a:pt x="403" y="191"/>
                  <a:pt x="399" y="191"/>
                </a:cubicBezTo>
                <a:close/>
                <a:moveTo>
                  <a:pt x="399" y="131"/>
                </a:moveTo>
                <a:cubicBezTo>
                  <a:pt x="80" y="131"/>
                  <a:pt x="80" y="131"/>
                  <a:pt x="80" y="131"/>
                </a:cubicBezTo>
                <a:cubicBezTo>
                  <a:pt x="76" y="131"/>
                  <a:pt x="73" y="134"/>
                  <a:pt x="73" y="138"/>
                </a:cubicBezTo>
                <a:cubicBezTo>
                  <a:pt x="73" y="142"/>
                  <a:pt x="76" y="145"/>
                  <a:pt x="80" y="145"/>
                </a:cubicBezTo>
                <a:cubicBezTo>
                  <a:pt x="399" y="145"/>
                  <a:pt x="399" y="145"/>
                  <a:pt x="399" y="145"/>
                </a:cubicBezTo>
                <a:cubicBezTo>
                  <a:pt x="403" y="145"/>
                  <a:pt x="406" y="142"/>
                  <a:pt x="406" y="138"/>
                </a:cubicBezTo>
                <a:cubicBezTo>
                  <a:pt x="406" y="134"/>
                  <a:pt x="403" y="131"/>
                  <a:pt x="399" y="131"/>
                </a:cubicBezTo>
                <a:close/>
              </a:path>
            </a:pathLst>
          </a:custGeom>
          <a:solidFill>
            <a:srgbClr val="11273B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fr-FR" sz="1951" dirty="0">
              <a:solidFill>
                <a:srgbClr val="030F40"/>
              </a:solidFill>
              <a:latin typeface="Segoe UI Light" panose="020B0502040204020203" pitchFamily="34" charset="0"/>
            </a:endParaRPr>
          </a:p>
        </p:txBody>
      </p:sp>
      <p:sp>
        <p:nvSpPr>
          <p:cNvPr id="20" name="Freeform 145">
            <a:extLst>
              <a:ext uri="{FF2B5EF4-FFF2-40B4-BE49-F238E27FC236}">
                <a16:creationId xmlns:a16="http://schemas.microsoft.com/office/drawing/2014/main" id="{89BAFA38-CD39-405F-A314-EDF3370DA1BC}"/>
              </a:ext>
            </a:extLst>
          </p:cNvPr>
          <p:cNvSpPr>
            <a:spLocks noEditPoints="1"/>
          </p:cNvSpPr>
          <p:nvPr/>
        </p:nvSpPr>
        <p:spPr bwMode="auto">
          <a:xfrm flipV="1">
            <a:off x="9138515" y="5375130"/>
            <a:ext cx="203128" cy="234149"/>
          </a:xfrm>
          <a:custGeom>
            <a:avLst/>
            <a:gdLst>
              <a:gd name="T0" fmla="*/ 472 w 479"/>
              <a:gd name="T1" fmla="*/ 641 h 641"/>
              <a:gd name="T2" fmla="*/ 0 w 479"/>
              <a:gd name="T3" fmla="*/ 36 h 641"/>
              <a:gd name="T4" fmla="*/ 57 w 479"/>
              <a:gd name="T5" fmla="*/ 36 h 641"/>
              <a:gd name="T6" fmla="*/ 14 w 479"/>
              <a:gd name="T7" fmla="*/ 627 h 641"/>
              <a:gd name="T8" fmla="*/ 406 w 479"/>
              <a:gd name="T9" fmla="*/ 43 h 641"/>
              <a:gd name="T10" fmla="*/ 392 w 479"/>
              <a:gd name="T11" fmla="*/ 65 h 641"/>
              <a:gd name="T12" fmla="*/ 406 w 479"/>
              <a:gd name="T13" fmla="*/ 7 h 641"/>
              <a:gd name="T14" fmla="*/ 479 w 479"/>
              <a:gd name="T15" fmla="*/ 36 h 641"/>
              <a:gd name="T16" fmla="*/ 244 w 479"/>
              <a:gd name="T17" fmla="*/ 43 h 641"/>
              <a:gd name="T18" fmla="*/ 266 w 479"/>
              <a:gd name="T19" fmla="*/ 29 h 641"/>
              <a:gd name="T20" fmla="*/ 237 w 479"/>
              <a:gd name="T21" fmla="*/ 0 h 641"/>
              <a:gd name="T22" fmla="*/ 237 w 479"/>
              <a:gd name="T23" fmla="*/ 72 h 641"/>
              <a:gd name="T24" fmla="*/ 190 w 479"/>
              <a:gd name="T25" fmla="*/ 43 h 641"/>
              <a:gd name="T26" fmla="*/ 212 w 479"/>
              <a:gd name="T27" fmla="*/ 29 h 641"/>
              <a:gd name="T28" fmla="*/ 183 w 479"/>
              <a:gd name="T29" fmla="*/ 0 h 641"/>
              <a:gd name="T30" fmla="*/ 183 w 479"/>
              <a:gd name="T31" fmla="*/ 72 h 641"/>
              <a:gd name="T32" fmla="*/ 135 w 479"/>
              <a:gd name="T33" fmla="*/ 43 h 641"/>
              <a:gd name="T34" fmla="*/ 157 w 479"/>
              <a:gd name="T35" fmla="*/ 29 h 641"/>
              <a:gd name="T36" fmla="*/ 128 w 479"/>
              <a:gd name="T37" fmla="*/ 0 h 641"/>
              <a:gd name="T38" fmla="*/ 128 w 479"/>
              <a:gd name="T39" fmla="*/ 72 h 641"/>
              <a:gd name="T40" fmla="*/ 81 w 479"/>
              <a:gd name="T41" fmla="*/ 43 h 641"/>
              <a:gd name="T42" fmla="*/ 103 w 479"/>
              <a:gd name="T43" fmla="*/ 29 h 641"/>
              <a:gd name="T44" fmla="*/ 74 w 479"/>
              <a:gd name="T45" fmla="*/ 0 h 641"/>
              <a:gd name="T46" fmla="*/ 74 w 479"/>
              <a:gd name="T47" fmla="*/ 72 h 641"/>
              <a:gd name="T48" fmla="*/ 352 w 479"/>
              <a:gd name="T49" fmla="*/ 43 h 641"/>
              <a:gd name="T50" fmla="*/ 374 w 479"/>
              <a:gd name="T51" fmla="*/ 29 h 641"/>
              <a:gd name="T52" fmla="*/ 345 w 479"/>
              <a:gd name="T53" fmla="*/ 0 h 641"/>
              <a:gd name="T54" fmla="*/ 345 w 479"/>
              <a:gd name="T55" fmla="*/ 72 h 641"/>
              <a:gd name="T56" fmla="*/ 298 w 479"/>
              <a:gd name="T57" fmla="*/ 43 h 641"/>
              <a:gd name="T58" fmla="*/ 320 w 479"/>
              <a:gd name="T59" fmla="*/ 29 h 641"/>
              <a:gd name="T60" fmla="*/ 291 w 479"/>
              <a:gd name="T61" fmla="*/ 0 h 641"/>
              <a:gd name="T62" fmla="*/ 291 w 479"/>
              <a:gd name="T63" fmla="*/ 72 h 641"/>
              <a:gd name="T64" fmla="*/ 73 w 479"/>
              <a:gd name="T65" fmla="*/ 554 h 641"/>
              <a:gd name="T66" fmla="*/ 406 w 479"/>
              <a:gd name="T67" fmla="*/ 554 h 641"/>
              <a:gd name="T68" fmla="*/ 80 w 479"/>
              <a:gd name="T69" fmla="*/ 488 h 641"/>
              <a:gd name="T70" fmla="*/ 399 w 479"/>
              <a:gd name="T71" fmla="*/ 502 h 641"/>
              <a:gd name="T72" fmla="*/ 399 w 479"/>
              <a:gd name="T73" fmla="*/ 428 h 641"/>
              <a:gd name="T74" fmla="*/ 80 w 479"/>
              <a:gd name="T75" fmla="*/ 442 h 641"/>
              <a:gd name="T76" fmla="*/ 399 w 479"/>
              <a:gd name="T77" fmla="*/ 428 h 641"/>
              <a:gd name="T78" fmla="*/ 73 w 479"/>
              <a:gd name="T79" fmla="*/ 376 h 641"/>
              <a:gd name="T80" fmla="*/ 406 w 479"/>
              <a:gd name="T81" fmla="*/ 376 h 641"/>
              <a:gd name="T82" fmla="*/ 80 w 479"/>
              <a:gd name="T83" fmla="*/ 310 h 641"/>
              <a:gd name="T84" fmla="*/ 399 w 479"/>
              <a:gd name="T85" fmla="*/ 324 h 641"/>
              <a:gd name="T86" fmla="*/ 399 w 479"/>
              <a:gd name="T87" fmla="*/ 250 h 641"/>
              <a:gd name="T88" fmla="*/ 80 w 479"/>
              <a:gd name="T89" fmla="*/ 264 h 641"/>
              <a:gd name="T90" fmla="*/ 399 w 479"/>
              <a:gd name="T91" fmla="*/ 250 h 641"/>
              <a:gd name="T92" fmla="*/ 73 w 479"/>
              <a:gd name="T93" fmla="*/ 198 h 641"/>
              <a:gd name="T94" fmla="*/ 406 w 479"/>
              <a:gd name="T95" fmla="*/ 198 h 641"/>
              <a:gd name="T96" fmla="*/ 80 w 479"/>
              <a:gd name="T97" fmla="*/ 131 h 641"/>
              <a:gd name="T98" fmla="*/ 399 w 479"/>
              <a:gd name="T99" fmla="*/ 145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79" h="641">
                <a:moveTo>
                  <a:pt x="479" y="36"/>
                </a:moveTo>
                <a:cubicBezTo>
                  <a:pt x="479" y="634"/>
                  <a:pt x="479" y="634"/>
                  <a:pt x="479" y="634"/>
                </a:cubicBezTo>
                <a:cubicBezTo>
                  <a:pt x="479" y="638"/>
                  <a:pt x="476" y="641"/>
                  <a:pt x="472" y="641"/>
                </a:cubicBezTo>
                <a:cubicBezTo>
                  <a:pt x="7" y="641"/>
                  <a:pt x="7" y="641"/>
                  <a:pt x="7" y="641"/>
                </a:cubicBezTo>
                <a:cubicBezTo>
                  <a:pt x="3" y="641"/>
                  <a:pt x="0" y="638"/>
                  <a:pt x="0" y="634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2"/>
                  <a:pt x="3" y="29"/>
                  <a:pt x="7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4" y="29"/>
                  <a:pt x="57" y="32"/>
                  <a:pt x="57" y="36"/>
                </a:cubicBezTo>
                <a:cubicBezTo>
                  <a:pt x="57" y="40"/>
                  <a:pt x="54" y="43"/>
                  <a:pt x="50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627"/>
                  <a:pt x="14" y="627"/>
                  <a:pt x="14" y="627"/>
                </a:cubicBezTo>
                <a:cubicBezTo>
                  <a:pt x="465" y="627"/>
                  <a:pt x="465" y="627"/>
                  <a:pt x="465" y="627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06" y="43"/>
                  <a:pt x="406" y="43"/>
                  <a:pt x="406" y="43"/>
                </a:cubicBezTo>
                <a:cubicBezTo>
                  <a:pt x="406" y="65"/>
                  <a:pt x="406" y="65"/>
                  <a:pt x="406" y="65"/>
                </a:cubicBezTo>
                <a:cubicBezTo>
                  <a:pt x="406" y="69"/>
                  <a:pt x="403" y="72"/>
                  <a:pt x="399" y="72"/>
                </a:cubicBezTo>
                <a:cubicBezTo>
                  <a:pt x="395" y="72"/>
                  <a:pt x="392" y="69"/>
                  <a:pt x="392" y="65"/>
                </a:cubicBezTo>
                <a:cubicBezTo>
                  <a:pt x="392" y="7"/>
                  <a:pt x="392" y="7"/>
                  <a:pt x="392" y="7"/>
                </a:cubicBezTo>
                <a:cubicBezTo>
                  <a:pt x="392" y="3"/>
                  <a:pt x="395" y="0"/>
                  <a:pt x="399" y="0"/>
                </a:cubicBezTo>
                <a:cubicBezTo>
                  <a:pt x="403" y="0"/>
                  <a:pt x="406" y="3"/>
                  <a:pt x="406" y="7"/>
                </a:cubicBezTo>
                <a:cubicBezTo>
                  <a:pt x="406" y="29"/>
                  <a:pt x="406" y="29"/>
                  <a:pt x="406" y="29"/>
                </a:cubicBezTo>
                <a:cubicBezTo>
                  <a:pt x="472" y="29"/>
                  <a:pt x="472" y="29"/>
                  <a:pt x="472" y="29"/>
                </a:cubicBezTo>
                <a:cubicBezTo>
                  <a:pt x="476" y="29"/>
                  <a:pt x="479" y="32"/>
                  <a:pt x="479" y="36"/>
                </a:cubicBezTo>
                <a:close/>
                <a:moveTo>
                  <a:pt x="237" y="72"/>
                </a:moveTo>
                <a:cubicBezTo>
                  <a:pt x="241" y="72"/>
                  <a:pt x="244" y="69"/>
                  <a:pt x="244" y="65"/>
                </a:cubicBezTo>
                <a:cubicBezTo>
                  <a:pt x="244" y="43"/>
                  <a:pt x="244" y="43"/>
                  <a:pt x="244" y="43"/>
                </a:cubicBezTo>
                <a:cubicBezTo>
                  <a:pt x="266" y="43"/>
                  <a:pt x="266" y="43"/>
                  <a:pt x="266" y="43"/>
                </a:cubicBezTo>
                <a:cubicBezTo>
                  <a:pt x="269" y="43"/>
                  <a:pt x="273" y="40"/>
                  <a:pt x="273" y="36"/>
                </a:cubicBezTo>
                <a:cubicBezTo>
                  <a:pt x="273" y="32"/>
                  <a:pt x="269" y="29"/>
                  <a:pt x="266" y="29"/>
                </a:cubicBezTo>
                <a:cubicBezTo>
                  <a:pt x="244" y="29"/>
                  <a:pt x="244" y="29"/>
                  <a:pt x="244" y="29"/>
                </a:cubicBezTo>
                <a:cubicBezTo>
                  <a:pt x="244" y="7"/>
                  <a:pt x="244" y="7"/>
                  <a:pt x="244" y="7"/>
                </a:cubicBezTo>
                <a:cubicBezTo>
                  <a:pt x="244" y="3"/>
                  <a:pt x="241" y="0"/>
                  <a:pt x="237" y="0"/>
                </a:cubicBezTo>
                <a:cubicBezTo>
                  <a:pt x="233" y="0"/>
                  <a:pt x="230" y="3"/>
                  <a:pt x="230" y="7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0" y="69"/>
                  <a:pt x="233" y="72"/>
                  <a:pt x="237" y="72"/>
                </a:cubicBezTo>
                <a:close/>
                <a:moveTo>
                  <a:pt x="183" y="72"/>
                </a:moveTo>
                <a:cubicBezTo>
                  <a:pt x="186" y="72"/>
                  <a:pt x="190" y="69"/>
                  <a:pt x="190" y="65"/>
                </a:cubicBezTo>
                <a:cubicBezTo>
                  <a:pt x="190" y="43"/>
                  <a:pt x="190" y="43"/>
                  <a:pt x="190" y="43"/>
                </a:cubicBezTo>
                <a:cubicBezTo>
                  <a:pt x="212" y="43"/>
                  <a:pt x="212" y="43"/>
                  <a:pt x="212" y="43"/>
                </a:cubicBezTo>
                <a:cubicBezTo>
                  <a:pt x="215" y="43"/>
                  <a:pt x="219" y="40"/>
                  <a:pt x="219" y="36"/>
                </a:cubicBezTo>
                <a:cubicBezTo>
                  <a:pt x="219" y="32"/>
                  <a:pt x="215" y="29"/>
                  <a:pt x="212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0" y="7"/>
                  <a:pt x="190" y="7"/>
                  <a:pt x="190" y="7"/>
                </a:cubicBezTo>
                <a:cubicBezTo>
                  <a:pt x="190" y="3"/>
                  <a:pt x="186" y="0"/>
                  <a:pt x="183" y="0"/>
                </a:cubicBezTo>
                <a:cubicBezTo>
                  <a:pt x="179" y="0"/>
                  <a:pt x="176" y="3"/>
                  <a:pt x="176" y="7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76" y="69"/>
                  <a:pt x="179" y="72"/>
                  <a:pt x="183" y="72"/>
                </a:cubicBezTo>
                <a:close/>
                <a:moveTo>
                  <a:pt x="128" y="72"/>
                </a:moveTo>
                <a:cubicBezTo>
                  <a:pt x="132" y="72"/>
                  <a:pt x="135" y="69"/>
                  <a:pt x="135" y="65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57" y="43"/>
                  <a:pt x="157" y="43"/>
                  <a:pt x="157" y="43"/>
                </a:cubicBezTo>
                <a:cubicBezTo>
                  <a:pt x="161" y="43"/>
                  <a:pt x="164" y="40"/>
                  <a:pt x="164" y="36"/>
                </a:cubicBezTo>
                <a:cubicBezTo>
                  <a:pt x="164" y="32"/>
                  <a:pt x="161" y="29"/>
                  <a:pt x="157" y="29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35" y="7"/>
                  <a:pt x="135" y="7"/>
                  <a:pt x="135" y="7"/>
                </a:cubicBezTo>
                <a:cubicBezTo>
                  <a:pt x="135" y="3"/>
                  <a:pt x="132" y="0"/>
                  <a:pt x="128" y="0"/>
                </a:cubicBezTo>
                <a:cubicBezTo>
                  <a:pt x="125" y="0"/>
                  <a:pt x="121" y="3"/>
                  <a:pt x="121" y="7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1" y="69"/>
                  <a:pt x="125" y="72"/>
                  <a:pt x="128" y="72"/>
                </a:cubicBezTo>
                <a:close/>
                <a:moveTo>
                  <a:pt x="74" y="72"/>
                </a:moveTo>
                <a:cubicBezTo>
                  <a:pt x="78" y="72"/>
                  <a:pt x="81" y="69"/>
                  <a:pt x="81" y="65"/>
                </a:cubicBezTo>
                <a:cubicBezTo>
                  <a:pt x="81" y="43"/>
                  <a:pt x="81" y="43"/>
                  <a:pt x="81" y="43"/>
                </a:cubicBezTo>
                <a:cubicBezTo>
                  <a:pt x="103" y="43"/>
                  <a:pt x="103" y="43"/>
                  <a:pt x="103" y="43"/>
                </a:cubicBezTo>
                <a:cubicBezTo>
                  <a:pt x="107" y="43"/>
                  <a:pt x="110" y="40"/>
                  <a:pt x="110" y="36"/>
                </a:cubicBezTo>
                <a:cubicBezTo>
                  <a:pt x="110" y="32"/>
                  <a:pt x="107" y="29"/>
                  <a:pt x="103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8" y="0"/>
                  <a:pt x="74" y="0"/>
                </a:cubicBezTo>
                <a:cubicBezTo>
                  <a:pt x="71" y="0"/>
                  <a:pt x="67" y="3"/>
                  <a:pt x="67" y="7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9"/>
                  <a:pt x="71" y="72"/>
                  <a:pt x="74" y="72"/>
                </a:cubicBezTo>
                <a:close/>
                <a:moveTo>
                  <a:pt x="345" y="72"/>
                </a:moveTo>
                <a:cubicBezTo>
                  <a:pt x="349" y="72"/>
                  <a:pt x="352" y="69"/>
                  <a:pt x="352" y="65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74" y="43"/>
                  <a:pt x="374" y="43"/>
                  <a:pt x="374" y="43"/>
                </a:cubicBezTo>
                <a:cubicBezTo>
                  <a:pt x="378" y="43"/>
                  <a:pt x="381" y="40"/>
                  <a:pt x="381" y="36"/>
                </a:cubicBezTo>
                <a:cubicBezTo>
                  <a:pt x="381" y="32"/>
                  <a:pt x="378" y="29"/>
                  <a:pt x="374" y="29"/>
                </a:cubicBezTo>
                <a:cubicBezTo>
                  <a:pt x="352" y="29"/>
                  <a:pt x="352" y="29"/>
                  <a:pt x="352" y="29"/>
                </a:cubicBezTo>
                <a:cubicBezTo>
                  <a:pt x="352" y="7"/>
                  <a:pt x="352" y="7"/>
                  <a:pt x="352" y="7"/>
                </a:cubicBezTo>
                <a:cubicBezTo>
                  <a:pt x="352" y="3"/>
                  <a:pt x="349" y="0"/>
                  <a:pt x="345" y="0"/>
                </a:cubicBezTo>
                <a:cubicBezTo>
                  <a:pt x="341" y="0"/>
                  <a:pt x="338" y="3"/>
                  <a:pt x="338" y="7"/>
                </a:cubicBezTo>
                <a:cubicBezTo>
                  <a:pt x="338" y="65"/>
                  <a:pt x="338" y="65"/>
                  <a:pt x="338" y="65"/>
                </a:cubicBezTo>
                <a:cubicBezTo>
                  <a:pt x="338" y="69"/>
                  <a:pt x="341" y="72"/>
                  <a:pt x="345" y="72"/>
                </a:cubicBezTo>
                <a:close/>
                <a:moveTo>
                  <a:pt x="291" y="72"/>
                </a:moveTo>
                <a:cubicBezTo>
                  <a:pt x="295" y="72"/>
                  <a:pt x="298" y="69"/>
                  <a:pt x="298" y="65"/>
                </a:cubicBezTo>
                <a:cubicBezTo>
                  <a:pt x="298" y="43"/>
                  <a:pt x="298" y="43"/>
                  <a:pt x="298" y="43"/>
                </a:cubicBezTo>
                <a:cubicBezTo>
                  <a:pt x="320" y="43"/>
                  <a:pt x="320" y="43"/>
                  <a:pt x="320" y="43"/>
                </a:cubicBezTo>
                <a:cubicBezTo>
                  <a:pt x="324" y="43"/>
                  <a:pt x="327" y="40"/>
                  <a:pt x="327" y="36"/>
                </a:cubicBezTo>
                <a:cubicBezTo>
                  <a:pt x="327" y="32"/>
                  <a:pt x="324" y="29"/>
                  <a:pt x="320" y="29"/>
                </a:cubicBezTo>
                <a:cubicBezTo>
                  <a:pt x="298" y="29"/>
                  <a:pt x="298" y="29"/>
                  <a:pt x="298" y="29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3"/>
                  <a:pt x="295" y="0"/>
                  <a:pt x="291" y="0"/>
                </a:cubicBezTo>
                <a:cubicBezTo>
                  <a:pt x="287" y="0"/>
                  <a:pt x="284" y="3"/>
                  <a:pt x="284" y="7"/>
                </a:cubicBezTo>
                <a:cubicBezTo>
                  <a:pt x="284" y="65"/>
                  <a:pt x="284" y="65"/>
                  <a:pt x="284" y="65"/>
                </a:cubicBezTo>
                <a:cubicBezTo>
                  <a:pt x="284" y="69"/>
                  <a:pt x="287" y="72"/>
                  <a:pt x="291" y="72"/>
                </a:cubicBezTo>
                <a:close/>
                <a:moveTo>
                  <a:pt x="399" y="547"/>
                </a:moveTo>
                <a:cubicBezTo>
                  <a:pt x="80" y="547"/>
                  <a:pt x="80" y="547"/>
                  <a:pt x="80" y="547"/>
                </a:cubicBezTo>
                <a:cubicBezTo>
                  <a:pt x="76" y="547"/>
                  <a:pt x="73" y="550"/>
                  <a:pt x="73" y="554"/>
                </a:cubicBezTo>
                <a:cubicBezTo>
                  <a:pt x="73" y="558"/>
                  <a:pt x="76" y="561"/>
                  <a:pt x="80" y="561"/>
                </a:cubicBezTo>
                <a:cubicBezTo>
                  <a:pt x="399" y="561"/>
                  <a:pt x="399" y="561"/>
                  <a:pt x="399" y="561"/>
                </a:cubicBezTo>
                <a:cubicBezTo>
                  <a:pt x="403" y="561"/>
                  <a:pt x="406" y="558"/>
                  <a:pt x="406" y="554"/>
                </a:cubicBezTo>
                <a:cubicBezTo>
                  <a:pt x="406" y="550"/>
                  <a:pt x="403" y="547"/>
                  <a:pt x="399" y="547"/>
                </a:cubicBezTo>
                <a:close/>
                <a:moveTo>
                  <a:pt x="399" y="488"/>
                </a:moveTo>
                <a:cubicBezTo>
                  <a:pt x="80" y="488"/>
                  <a:pt x="80" y="488"/>
                  <a:pt x="80" y="488"/>
                </a:cubicBezTo>
                <a:cubicBezTo>
                  <a:pt x="76" y="488"/>
                  <a:pt x="73" y="491"/>
                  <a:pt x="73" y="495"/>
                </a:cubicBezTo>
                <a:cubicBezTo>
                  <a:pt x="73" y="499"/>
                  <a:pt x="76" y="502"/>
                  <a:pt x="80" y="502"/>
                </a:cubicBezTo>
                <a:cubicBezTo>
                  <a:pt x="399" y="502"/>
                  <a:pt x="399" y="502"/>
                  <a:pt x="399" y="502"/>
                </a:cubicBezTo>
                <a:cubicBezTo>
                  <a:pt x="403" y="502"/>
                  <a:pt x="406" y="499"/>
                  <a:pt x="406" y="495"/>
                </a:cubicBezTo>
                <a:cubicBezTo>
                  <a:pt x="406" y="491"/>
                  <a:pt x="403" y="488"/>
                  <a:pt x="399" y="488"/>
                </a:cubicBezTo>
                <a:close/>
                <a:moveTo>
                  <a:pt x="399" y="428"/>
                </a:moveTo>
                <a:cubicBezTo>
                  <a:pt x="80" y="428"/>
                  <a:pt x="80" y="428"/>
                  <a:pt x="80" y="428"/>
                </a:cubicBezTo>
                <a:cubicBezTo>
                  <a:pt x="76" y="428"/>
                  <a:pt x="73" y="431"/>
                  <a:pt x="73" y="435"/>
                </a:cubicBezTo>
                <a:cubicBezTo>
                  <a:pt x="73" y="439"/>
                  <a:pt x="76" y="442"/>
                  <a:pt x="80" y="442"/>
                </a:cubicBezTo>
                <a:cubicBezTo>
                  <a:pt x="399" y="442"/>
                  <a:pt x="399" y="442"/>
                  <a:pt x="399" y="442"/>
                </a:cubicBezTo>
                <a:cubicBezTo>
                  <a:pt x="403" y="442"/>
                  <a:pt x="406" y="439"/>
                  <a:pt x="406" y="435"/>
                </a:cubicBezTo>
                <a:cubicBezTo>
                  <a:pt x="406" y="431"/>
                  <a:pt x="403" y="428"/>
                  <a:pt x="399" y="428"/>
                </a:cubicBezTo>
                <a:close/>
                <a:moveTo>
                  <a:pt x="399" y="369"/>
                </a:moveTo>
                <a:cubicBezTo>
                  <a:pt x="80" y="369"/>
                  <a:pt x="80" y="369"/>
                  <a:pt x="80" y="369"/>
                </a:cubicBezTo>
                <a:cubicBezTo>
                  <a:pt x="76" y="369"/>
                  <a:pt x="73" y="372"/>
                  <a:pt x="73" y="376"/>
                </a:cubicBezTo>
                <a:cubicBezTo>
                  <a:pt x="73" y="380"/>
                  <a:pt x="76" y="383"/>
                  <a:pt x="80" y="383"/>
                </a:cubicBezTo>
                <a:cubicBezTo>
                  <a:pt x="399" y="383"/>
                  <a:pt x="399" y="383"/>
                  <a:pt x="399" y="383"/>
                </a:cubicBezTo>
                <a:cubicBezTo>
                  <a:pt x="403" y="383"/>
                  <a:pt x="406" y="380"/>
                  <a:pt x="406" y="376"/>
                </a:cubicBezTo>
                <a:cubicBezTo>
                  <a:pt x="406" y="372"/>
                  <a:pt x="403" y="369"/>
                  <a:pt x="399" y="369"/>
                </a:cubicBezTo>
                <a:close/>
                <a:moveTo>
                  <a:pt x="399" y="310"/>
                </a:moveTo>
                <a:cubicBezTo>
                  <a:pt x="80" y="310"/>
                  <a:pt x="80" y="310"/>
                  <a:pt x="80" y="310"/>
                </a:cubicBezTo>
                <a:cubicBezTo>
                  <a:pt x="76" y="310"/>
                  <a:pt x="73" y="313"/>
                  <a:pt x="73" y="317"/>
                </a:cubicBezTo>
                <a:cubicBezTo>
                  <a:pt x="73" y="320"/>
                  <a:pt x="76" y="324"/>
                  <a:pt x="80" y="324"/>
                </a:cubicBezTo>
                <a:cubicBezTo>
                  <a:pt x="399" y="324"/>
                  <a:pt x="399" y="324"/>
                  <a:pt x="399" y="324"/>
                </a:cubicBezTo>
                <a:cubicBezTo>
                  <a:pt x="403" y="324"/>
                  <a:pt x="406" y="320"/>
                  <a:pt x="406" y="317"/>
                </a:cubicBezTo>
                <a:cubicBezTo>
                  <a:pt x="406" y="313"/>
                  <a:pt x="403" y="310"/>
                  <a:pt x="399" y="310"/>
                </a:cubicBezTo>
                <a:close/>
                <a:moveTo>
                  <a:pt x="399" y="250"/>
                </a:moveTo>
                <a:cubicBezTo>
                  <a:pt x="80" y="250"/>
                  <a:pt x="80" y="250"/>
                  <a:pt x="80" y="250"/>
                </a:cubicBezTo>
                <a:cubicBezTo>
                  <a:pt x="76" y="250"/>
                  <a:pt x="73" y="253"/>
                  <a:pt x="73" y="257"/>
                </a:cubicBezTo>
                <a:cubicBezTo>
                  <a:pt x="73" y="261"/>
                  <a:pt x="76" y="264"/>
                  <a:pt x="80" y="264"/>
                </a:cubicBezTo>
                <a:cubicBezTo>
                  <a:pt x="399" y="264"/>
                  <a:pt x="399" y="264"/>
                  <a:pt x="399" y="264"/>
                </a:cubicBezTo>
                <a:cubicBezTo>
                  <a:pt x="403" y="264"/>
                  <a:pt x="406" y="261"/>
                  <a:pt x="406" y="257"/>
                </a:cubicBezTo>
                <a:cubicBezTo>
                  <a:pt x="406" y="253"/>
                  <a:pt x="403" y="250"/>
                  <a:pt x="399" y="250"/>
                </a:cubicBezTo>
                <a:close/>
                <a:moveTo>
                  <a:pt x="399" y="191"/>
                </a:moveTo>
                <a:cubicBezTo>
                  <a:pt x="80" y="191"/>
                  <a:pt x="80" y="191"/>
                  <a:pt x="80" y="191"/>
                </a:cubicBezTo>
                <a:cubicBezTo>
                  <a:pt x="76" y="191"/>
                  <a:pt x="73" y="194"/>
                  <a:pt x="73" y="198"/>
                </a:cubicBezTo>
                <a:cubicBezTo>
                  <a:pt x="73" y="202"/>
                  <a:pt x="76" y="205"/>
                  <a:pt x="80" y="205"/>
                </a:cubicBezTo>
                <a:cubicBezTo>
                  <a:pt x="399" y="205"/>
                  <a:pt x="399" y="205"/>
                  <a:pt x="399" y="205"/>
                </a:cubicBezTo>
                <a:cubicBezTo>
                  <a:pt x="403" y="205"/>
                  <a:pt x="406" y="202"/>
                  <a:pt x="406" y="198"/>
                </a:cubicBezTo>
                <a:cubicBezTo>
                  <a:pt x="406" y="194"/>
                  <a:pt x="403" y="191"/>
                  <a:pt x="399" y="191"/>
                </a:cubicBezTo>
                <a:close/>
                <a:moveTo>
                  <a:pt x="399" y="131"/>
                </a:moveTo>
                <a:cubicBezTo>
                  <a:pt x="80" y="131"/>
                  <a:pt x="80" y="131"/>
                  <a:pt x="80" y="131"/>
                </a:cubicBezTo>
                <a:cubicBezTo>
                  <a:pt x="76" y="131"/>
                  <a:pt x="73" y="134"/>
                  <a:pt x="73" y="138"/>
                </a:cubicBezTo>
                <a:cubicBezTo>
                  <a:pt x="73" y="142"/>
                  <a:pt x="76" y="145"/>
                  <a:pt x="80" y="145"/>
                </a:cubicBezTo>
                <a:cubicBezTo>
                  <a:pt x="399" y="145"/>
                  <a:pt x="399" y="145"/>
                  <a:pt x="399" y="145"/>
                </a:cubicBezTo>
                <a:cubicBezTo>
                  <a:pt x="403" y="145"/>
                  <a:pt x="406" y="142"/>
                  <a:pt x="406" y="138"/>
                </a:cubicBezTo>
                <a:cubicBezTo>
                  <a:pt x="406" y="134"/>
                  <a:pt x="403" y="131"/>
                  <a:pt x="399" y="131"/>
                </a:cubicBezTo>
                <a:close/>
              </a:path>
            </a:pathLst>
          </a:custGeom>
          <a:solidFill>
            <a:srgbClr val="11273B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fr-FR" sz="1951">
              <a:solidFill>
                <a:srgbClr val="030F40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B27A88F-1903-4850-9958-EBC5C1E30204}"/>
              </a:ext>
            </a:extLst>
          </p:cNvPr>
          <p:cNvSpPr txBox="1"/>
          <p:nvPr/>
        </p:nvSpPr>
        <p:spPr>
          <a:xfrm>
            <a:off x="183121" y="1794776"/>
            <a:ext cx="91440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fr-FR" sz="1067">
                <a:solidFill>
                  <a:srgbClr val="030F40"/>
                </a:solidFill>
                <a:latin typeface="Arial" panose="020B0604020202020204"/>
              </a:rPr>
              <a:t>XXX</a:t>
            </a:r>
            <a:endParaRPr lang="en-GB" sz="1067">
              <a:solidFill>
                <a:srgbClr val="030F40"/>
              </a:solidFill>
              <a:latin typeface="Arial" panose="020B0604020202020204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481A2C1-F504-4F29-8A20-DC39A9DA2A43}"/>
              </a:ext>
            </a:extLst>
          </p:cNvPr>
          <p:cNvSpPr txBox="1"/>
          <p:nvPr/>
        </p:nvSpPr>
        <p:spPr>
          <a:xfrm>
            <a:off x="3745253" y="2088113"/>
            <a:ext cx="110421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fr-FR" sz="1067">
                <a:solidFill>
                  <a:srgbClr val="030F40"/>
                </a:solidFill>
                <a:latin typeface="Arial" panose="020B0604020202020204"/>
              </a:rPr>
              <a:t>XXX</a:t>
            </a:r>
            <a:endParaRPr lang="en-GB" sz="1067">
              <a:solidFill>
                <a:srgbClr val="030F40"/>
              </a:solidFill>
              <a:latin typeface="Arial" panose="020B0604020202020204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7E91E0E-4670-417D-976E-04F965090C33}"/>
              </a:ext>
            </a:extLst>
          </p:cNvPr>
          <p:cNvSpPr txBox="1"/>
          <p:nvPr/>
        </p:nvSpPr>
        <p:spPr>
          <a:xfrm>
            <a:off x="8789533" y="3620066"/>
            <a:ext cx="110421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fr-FR" sz="1067">
                <a:solidFill>
                  <a:srgbClr val="030F40"/>
                </a:solidFill>
                <a:latin typeface="Arial" panose="020B0604020202020204"/>
              </a:rPr>
              <a:t>XXX</a:t>
            </a:r>
            <a:endParaRPr lang="en-GB" sz="1067">
              <a:solidFill>
                <a:srgbClr val="030F40"/>
              </a:solidFill>
              <a:latin typeface="Arial" panose="020B060402020202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6F6978D-C58C-42A9-A35F-E6BCCE0C8AF3}"/>
              </a:ext>
            </a:extLst>
          </p:cNvPr>
          <p:cNvSpPr/>
          <p:nvPr/>
        </p:nvSpPr>
        <p:spPr>
          <a:xfrm>
            <a:off x="1" y="0"/>
            <a:ext cx="12192000" cy="7885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301BD1-2486-4A44-AD9B-FD1628C8A95D}"/>
              </a:ext>
            </a:extLst>
          </p:cNvPr>
          <p:cNvSpPr/>
          <p:nvPr/>
        </p:nvSpPr>
        <p:spPr>
          <a:xfrm>
            <a:off x="10163265" y="0"/>
            <a:ext cx="2028735" cy="6858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FF646AA-F0F8-4E0D-B5BB-E09EC5FD98D2}"/>
              </a:ext>
            </a:extLst>
          </p:cNvPr>
          <p:cNvSpPr txBox="1"/>
          <p:nvPr/>
        </p:nvSpPr>
        <p:spPr>
          <a:xfrm>
            <a:off x="10258651" y="1617542"/>
            <a:ext cx="18462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r-FR" sz="1400" dirty="0">
                <a:solidFill>
                  <a:srgbClr val="00B050"/>
                </a:solidFill>
              </a:rPr>
              <a:t>Présentation du laboratoire</a:t>
            </a:r>
          </a:p>
          <a:p>
            <a:pPr marL="342900" indent="-342900">
              <a:buFontTx/>
              <a:buAutoNum type="arabicPeriod"/>
            </a:pPr>
            <a:endParaRPr lang="fr-FR" sz="1400" b="1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fr-FR" sz="1400" dirty="0">
                <a:solidFill>
                  <a:srgbClr val="00B050"/>
                </a:solidFill>
              </a:rPr>
              <a:t>Description de la technologie </a:t>
            </a:r>
          </a:p>
          <a:p>
            <a:pPr marL="342900" indent="-342900">
              <a:buAutoNum type="arabicPeriod"/>
            </a:pPr>
            <a:endParaRPr lang="fr-FR" sz="1400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fr-FR" sz="1400" dirty="0">
                <a:solidFill>
                  <a:srgbClr val="00B050"/>
                </a:solidFill>
              </a:rPr>
              <a:t>Données technico-économiques et marché</a:t>
            </a:r>
          </a:p>
          <a:p>
            <a:pPr marL="342900" indent="-342900">
              <a:buAutoNum type="arabicPeriod"/>
            </a:pPr>
            <a:endParaRPr lang="fr-FR" sz="1400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fr-FR" sz="1400" b="1" dirty="0">
                <a:solidFill>
                  <a:srgbClr val="00B050"/>
                </a:solidFill>
              </a:rPr>
              <a:t>Plan de développement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C6B1AB-C85F-4F6D-BFC8-A348B4F88F8F}"/>
              </a:ext>
            </a:extLst>
          </p:cNvPr>
          <p:cNvSpPr/>
          <p:nvPr/>
        </p:nvSpPr>
        <p:spPr>
          <a:xfrm>
            <a:off x="1915" y="6604000"/>
            <a:ext cx="12190085" cy="254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fr-FR" sz="1000" i="1" dirty="0">
                <a:solidFill>
                  <a:srgbClr val="FFFFFF"/>
                </a:solidFill>
                <a:latin typeface="Arial"/>
              </a:rPr>
              <a:t>Laboratoire: XXX</a:t>
            </a:r>
          </a:p>
        </p:txBody>
      </p:sp>
      <p:sp>
        <p:nvSpPr>
          <p:cNvPr id="28" name="Espace réservé du numéro de diapositive 4">
            <a:extLst>
              <a:ext uri="{FF2B5EF4-FFF2-40B4-BE49-F238E27FC236}">
                <a16:creationId xmlns:a16="http://schemas.microsoft.com/office/drawing/2014/main" id="{EF0F33DF-C3AC-4180-98DA-38B0ED3EB4FC}"/>
              </a:ext>
            </a:extLst>
          </p:cNvPr>
          <p:cNvSpPr txBox="1">
            <a:spLocks/>
          </p:cNvSpPr>
          <p:nvPr/>
        </p:nvSpPr>
        <p:spPr>
          <a:xfrm>
            <a:off x="0" y="6643242"/>
            <a:ext cx="2825336" cy="19875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24B02-B22C-42C4-B6C2-1492AFF83D99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Trophée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s Innovation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A2B2142-349F-48EA-B166-EE12730CC4F0}"/>
              </a:ext>
            </a:extLst>
          </p:cNvPr>
          <p:cNvGrpSpPr/>
          <p:nvPr/>
        </p:nvGrpSpPr>
        <p:grpSpPr>
          <a:xfrm>
            <a:off x="4849472" y="462521"/>
            <a:ext cx="885503" cy="560855"/>
            <a:chOff x="4789015" y="420192"/>
            <a:chExt cx="885503" cy="560855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4BB7C547-8206-40ED-A93F-53AF39414A79}"/>
                </a:ext>
              </a:extLst>
            </p:cNvPr>
            <p:cNvSpPr/>
            <p:nvPr/>
          </p:nvSpPr>
          <p:spPr>
            <a:xfrm>
              <a:off x="4789015" y="420192"/>
              <a:ext cx="885503" cy="242461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/>
                <a:t>Aujourd’hui</a:t>
              </a:r>
            </a:p>
          </p:txBody>
        </p:sp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8AEC8282-A858-41A5-B477-1BA28D29C7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1766" y="650719"/>
              <a:ext cx="1" cy="33032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531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8F38C0-118D-4D88-BDCA-E4975889C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714" y="1072410"/>
            <a:ext cx="6468439" cy="498701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96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TRL</a:t>
            </a:r>
            <a:r>
              <a:rPr lang="fr-FR" sz="9600" b="1" dirty="0">
                <a:solidFill>
                  <a:srgbClr val="0070C0"/>
                </a:solidFill>
              </a:rPr>
              <a:t> – Technology Readiness Level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400" dirty="0"/>
              <a:t>Where a topic description refers to a TRL, the following definitions apply, unless otherwise specified:</a:t>
            </a:r>
          </a:p>
          <a:p>
            <a:pPr>
              <a:lnSpc>
                <a:spcPct val="120000"/>
              </a:lnSpc>
            </a:pPr>
            <a:r>
              <a:rPr lang="en-US" sz="6400" b="1" dirty="0"/>
              <a:t>TRL 1 </a:t>
            </a:r>
            <a:r>
              <a:rPr lang="en-US" sz="6400" dirty="0"/>
              <a:t>– basic principles observed</a:t>
            </a:r>
          </a:p>
          <a:p>
            <a:pPr>
              <a:lnSpc>
                <a:spcPct val="120000"/>
              </a:lnSpc>
            </a:pPr>
            <a:r>
              <a:rPr lang="en-US" sz="6400" b="1" dirty="0"/>
              <a:t>TRL 2 </a:t>
            </a:r>
            <a:r>
              <a:rPr lang="en-US" sz="6400" dirty="0"/>
              <a:t>– technology concept formulated</a:t>
            </a:r>
          </a:p>
          <a:p>
            <a:pPr>
              <a:lnSpc>
                <a:spcPct val="120000"/>
              </a:lnSpc>
            </a:pPr>
            <a:r>
              <a:rPr lang="en-US" sz="6400" b="1" dirty="0"/>
              <a:t>TRL 3 </a:t>
            </a:r>
            <a:r>
              <a:rPr lang="en-US" sz="6400" dirty="0"/>
              <a:t>– experimental proof of concept</a:t>
            </a:r>
          </a:p>
          <a:p>
            <a:pPr>
              <a:lnSpc>
                <a:spcPct val="120000"/>
              </a:lnSpc>
            </a:pPr>
            <a:r>
              <a:rPr lang="en-US" sz="6400" b="1" dirty="0"/>
              <a:t>TRL 4 </a:t>
            </a:r>
            <a:r>
              <a:rPr lang="en-US" sz="6400" dirty="0"/>
              <a:t>– technology validated in lab</a:t>
            </a:r>
          </a:p>
          <a:p>
            <a:pPr>
              <a:lnSpc>
                <a:spcPct val="120000"/>
              </a:lnSpc>
            </a:pPr>
            <a:r>
              <a:rPr lang="en-US" sz="6400" b="1" dirty="0"/>
              <a:t>TRL 5 </a:t>
            </a:r>
            <a:r>
              <a:rPr lang="en-US" sz="6400" dirty="0"/>
              <a:t>– technology validated in relevant environment (industrially relevant environment in the case of key enabling technologies)</a:t>
            </a:r>
          </a:p>
          <a:p>
            <a:pPr>
              <a:lnSpc>
                <a:spcPct val="120000"/>
              </a:lnSpc>
            </a:pPr>
            <a:r>
              <a:rPr lang="en-US" sz="6400" b="1" dirty="0"/>
              <a:t>TRL 6 </a:t>
            </a:r>
            <a:r>
              <a:rPr lang="en-US" sz="6400" dirty="0"/>
              <a:t>– technology demonstrated in relevant environment (industrially relevant environment in the case of key enabling technologies)</a:t>
            </a:r>
          </a:p>
          <a:p>
            <a:pPr>
              <a:lnSpc>
                <a:spcPct val="120000"/>
              </a:lnSpc>
            </a:pPr>
            <a:r>
              <a:rPr lang="en-US" sz="6400" b="1" dirty="0"/>
              <a:t>TRL 7 </a:t>
            </a:r>
            <a:r>
              <a:rPr lang="en-US" sz="6400" dirty="0"/>
              <a:t>– system prototype demonstration in operational environment</a:t>
            </a:r>
          </a:p>
          <a:p>
            <a:pPr>
              <a:lnSpc>
                <a:spcPct val="120000"/>
              </a:lnSpc>
            </a:pPr>
            <a:r>
              <a:rPr lang="en-US" sz="6400" b="1" dirty="0"/>
              <a:t>TRL 8 </a:t>
            </a:r>
            <a:r>
              <a:rPr lang="en-US" sz="6400" dirty="0"/>
              <a:t>– system complete and qualified</a:t>
            </a:r>
          </a:p>
          <a:p>
            <a:pPr>
              <a:lnSpc>
                <a:spcPct val="120000"/>
              </a:lnSpc>
            </a:pPr>
            <a:r>
              <a:rPr lang="en-US" sz="6400" b="1" dirty="0"/>
              <a:t>TRL 9 </a:t>
            </a:r>
            <a:r>
              <a:rPr lang="en-US" sz="6400" dirty="0"/>
              <a:t>– actual system proven in operational environment (competitive manufacturing in the case of key enabling technologies; or in space</a:t>
            </a:r>
            <a:endParaRPr lang="fr-FR" sz="6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DEF319-3E23-40FB-8764-09A14EC44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926" y="2084815"/>
            <a:ext cx="4251424" cy="35924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10B659-EA04-4D2C-B7EA-BA845898D37A}"/>
              </a:ext>
            </a:extLst>
          </p:cNvPr>
          <p:cNvSpPr/>
          <p:nvPr/>
        </p:nvSpPr>
        <p:spPr>
          <a:xfrm>
            <a:off x="1" y="0"/>
            <a:ext cx="12192000" cy="7885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037F4FE0-B184-4FB3-92CA-7E820155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46" y="20204"/>
            <a:ext cx="8014635" cy="78856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</a:rPr>
              <a:t>Annexes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E53A3556-2545-414C-AF13-12F6C08D0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5894" y="236113"/>
            <a:ext cx="1283472" cy="5524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2DF6AD-7A1A-4643-89C7-0C69977061E7}"/>
              </a:ext>
            </a:extLst>
          </p:cNvPr>
          <p:cNvSpPr/>
          <p:nvPr/>
        </p:nvSpPr>
        <p:spPr>
          <a:xfrm>
            <a:off x="10163265" y="0"/>
            <a:ext cx="2028735" cy="7885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62819-4577-4866-B1E4-3326AE34A115}"/>
              </a:ext>
            </a:extLst>
          </p:cNvPr>
          <p:cNvSpPr/>
          <p:nvPr/>
        </p:nvSpPr>
        <p:spPr>
          <a:xfrm>
            <a:off x="1915" y="6604000"/>
            <a:ext cx="12190085" cy="254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fr-FR" sz="1000" i="1" dirty="0">
                <a:solidFill>
                  <a:srgbClr val="FFFFFF"/>
                </a:solidFill>
                <a:latin typeface="Arial"/>
              </a:rPr>
              <a:t>Laboratoire: XXX</a:t>
            </a:r>
          </a:p>
        </p:txBody>
      </p:sp>
      <p:sp>
        <p:nvSpPr>
          <p:cNvPr id="14" name="Espace réservé du numéro de diapositive 4">
            <a:extLst>
              <a:ext uri="{FF2B5EF4-FFF2-40B4-BE49-F238E27FC236}">
                <a16:creationId xmlns:a16="http://schemas.microsoft.com/office/drawing/2014/main" id="{DC20EFE5-AFE8-42E6-AAD1-1750E2198455}"/>
              </a:ext>
            </a:extLst>
          </p:cNvPr>
          <p:cNvSpPr txBox="1">
            <a:spLocks/>
          </p:cNvSpPr>
          <p:nvPr/>
        </p:nvSpPr>
        <p:spPr>
          <a:xfrm>
            <a:off x="0" y="6643242"/>
            <a:ext cx="2825336" cy="19875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24B02-B22C-42C4-B6C2-1492AFF83D99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Trophée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s Innovation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72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8F38C0-118D-4D88-BDCA-E4975889C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713" y="1925165"/>
            <a:ext cx="5740687" cy="3191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ODD</a:t>
            </a:r>
            <a:r>
              <a:rPr lang="fr-FR" sz="2400" b="1" dirty="0">
                <a:solidFill>
                  <a:srgbClr val="0070C0"/>
                </a:solidFill>
              </a:rPr>
              <a:t> – Objectifs de Développement Durable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1600" dirty="0"/>
              <a:t>Les objectifs de développement durable nous donnent la marche à suivre pour parvenir à un avenir meilleur et plus durable pour tous. Ils répondent aux défis mondiaux auxquels nous sommes confrontés, notamment ceux liés à la pauvreté, aux inégalités, au climat, à la dégradation de l’environnement, à la prospérité, à la paix et à la justice. Les objectifs sont interconnectés et, pour ne laisser personne de côté, il est important d’atteindre chacun d’entre eux, et chacune de leurs cibles, d’ici à 2030. </a:t>
            </a:r>
          </a:p>
        </p:txBody>
      </p:sp>
      <p:sp>
        <p:nvSpPr>
          <p:cNvPr id="6" name="AutoShape 2" descr="fonda.asso.fr/sites/default/files/styles/articl...">
            <a:extLst>
              <a:ext uri="{FF2B5EF4-FFF2-40B4-BE49-F238E27FC236}">
                <a16:creationId xmlns:a16="http://schemas.microsoft.com/office/drawing/2014/main" id="{042273FB-1898-4B96-B592-2D920D1C92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0036" y="364646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B83374-B662-45EE-BCE5-5BCECEFA9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359" y="1997997"/>
            <a:ext cx="4677800" cy="31185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98BCCC-9CB9-47AB-9BDC-1823BA658327}"/>
              </a:ext>
            </a:extLst>
          </p:cNvPr>
          <p:cNvSpPr/>
          <p:nvPr/>
        </p:nvSpPr>
        <p:spPr>
          <a:xfrm>
            <a:off x="1" y="0"/>
            <a:ext cx="12192000" cy="7885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E2A68AA3-90E6-49B3-A5C2-108702F3085C}"/>
              </a:ext>
            </a:extLst>
          </p:cNvPr>
          <p:cNvSpPr txBox="1">
            <a:spLocks/>
          </p:cNvSpPr>
          <p:nvPr/>
        </p:nvSpPr>
        <p:spPr>
          <a:xfrm>
            <a:off x="170046" y="20204"/>
            <a:ext cx="8014635" cy="788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70C0"/>
                </a:solidFill>
                <a:latin typeface="+mn-lt"/>
              </a:rPr>
              <a:t>Annexes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0E1E43CC-5585-4893-9943-FE5036FA6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5894" y="236113"/>
            <a:ext cx="1283472" cy="5524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C15EF6-71CA-4707-8C20-C0B482C0D906}"/>
              </a:ext>
            </a:extLst>
          </p:cNvPr>
          <p:cNvSpPr/>
          <p:nvPr/>
        </p:nvSpPr>
        <p:spPr>
          <a:xfrm>
            <a:off x="10163265" y="0"/>
            <a:ext cx="2028735" cy="7885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9B960-9185-4C0B-9595-693184CAC7C2}"/>
              </a:ext>
            </a:extLst>
          </p:cNvPr>
          <p:cNvSpPr/>
          <p:nvPr/>
        </p:nvSpPr>
        <p:spPr>
          <a:xfrm>
            <a:off x="1915" y="6604000"/>
            <a:ext cx="12190085" cy="254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fr-FR" sz="1000" i="1" dirty="0">
                <a:solidFill>
                  <a:srgbClr val="FFFFFF"/>
                </a:solidFill>
                <a:latin typeface="Arial"/>
              </a:rPr>
              <a:t>Laboratoire: XXX</a:t>
            </a:r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002263CD-2C87-4323-B83D-F52C9EB25E88}"/>
              </a:ext>
            </a:extLst>
          </p:cNvPr>
          <p:cNvSpPr txBox="1">
            <a:spLocks/>
          </p:cNvSpPr>
          <p:nvPr/>
        </p:nvSpPr>
        <p:spPr>
          <a:xfrm>
            <a:off x="0" y="6643242"/>
            <a:ext cx="2825336" cy="19875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24B02-B22C-42C4-B6C2-1492AFF83D99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Trophée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s Innovation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64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fonda.asso.fr/sites/default/files/styles/articl...">
            <a:extLst>
              <a:ext uri="{FF2B5EF4-FFF2-40B4-BE49-F238E27FC236}">
                <a16:creationId xmlns:a16="http://schemas.microsoft.com/office/drawing/2014/main" id="{042273FB-1898-4B96-B592-2D920D1C92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459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127F3C-903D-4591-A985-C9BE61DA09F6}"/>
              </a:ext>
            </a:extLst>
          </p:cNvPr>
          <p:cNvSpPr/>
          <p:nvPr/>
        </p:nvSpPr>
        <p:spPr>
          <a:xfrm>
            <a:off x="1" y="0"/>
            <a:ext cx="12192000" cy="7885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A24C3CCF-18AA-45AB-AD18-C2F1FBB0A37E}"/>
              </a:ext>
            </a:extLst>
          </p:cNvPr>
          <p:cNvSpPr txBox="1">
            <a:spLocks/>
          </p:cNvSpPr>
          <p:nvPr/>
        </p:nvSpPr>
        <p:spPr>
          <a:xfrm>
            <a:off x="170046" y="20204"/>
            <a:ext cx="8014635" cy="788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+mn-lt"/>
              </a:rPr>
              <a:t>Annexes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FF6C3DDB-90B1-4A96-9BCD-8AC90FF00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894" y="236113"/>
            <a:ext cx="1283472" cy="5524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84D101-9C11-4654-863D-E683BC7FE675}"/>
              </a:ext>
            </a:extLst>
          </p:cNvPr>
          <p:cNvSpPr/>
          <p:nvPr/>
        </p:nvSpPr>
        <p:spPr>
          <a:xfrm>
            <a:off x="10163265" y="0"/>
            <a:ext cx="2028735" cy="7885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49F589-24D5-4CAE-8DA8-150198B74970}"/>
              </a:ext>
            </a:extLst>
          </p:cNvPr>
          <p:cNvSpPr/>
          <p:nvPr/>
        </p:nvSpPr>
        <p:spPr>
          <a:xfrm>
            <a:off x="1915" y="6604000"/>
            <a:ext cx="12190085" cy="254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fr-FR" sz="1000" i="1" dirty="0">
                <a:solidFill>
                  <a:srgbClr val="FFFFFF"/>
                </a:solidFill>
                <a:latin typeface="Arial"/>
              </a:rPr>
              <a:t>Laboratoire: XXX</a:t>
            </a:r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id="{AADADEAA-04F3-4D91-854A-88AB60A2B9AD}"/>
              </a:ext>
            </a:extLst>
          </p:cNvPr>
          <p:cNvSpPr txBox="1">
            <a:spLocks/>
          </p:cNvSpPr>
          <p:nvPr/>
        </p:nvSpPr>
        <p:spPr>
          <a:xfrm>
            <a:off x="0" y="6643242"/>
            <a:ext cx="2825336" cy="19875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24B02-B22C-42C4-B6C2-1492AFF83D99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Trophée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s Innovation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E8C9D35F-57A1-4D9A-8D61-C5AC14024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35" y="1882112"/>
            <a:ext cx="3379899" cy="2636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/>
              <a:t>1. Portée et caractère innovant</a:t>
            </a:r>
          </a:p>
          <a:p>
            <a:pPr marL="0" indent="0">
              <a:buNone/>
            </a:pPr>
            <a:endParaRPr lang="fr-FR" sz="1200" b="1" dirty="0"/>
          </a:p>
          <a:p>
            <a:pPr marL="457200" lvl="1" indent="0">
              <a:buNone/>
            </a:pPr>
            <a:r>
              <a:rPr lang="fr-FR" sz="1400" dirty="0"/>
              <a:t>1) Innovation légère</a:t>
            </a:r>
          </a:p>
          <a:p>
            <a:pPr marL="457200" lvl="1" indent="0">
              <a:buNone/>
            </a:pPr>
            <a:r>
              <a:rPr lang="fr-FR" sz="1400" dirty="0"/>
              <a:t>2) Innovation incrémentale</a:t>
            </a:r>
          </a:p>
          <a:p>
            <a:pPr marL="457200" lvl="1" indent="0">
              <a:buNone/>
            </a:pPr>
            <a:r>
              <a:rPr lang="fr-FR" sz="1400" dirty="0"/>
              <a:t>3) Amélioration significative</a:t>
            </a:r>
          </a:p>
          <a:p>
            <a:pPr marL="457200" lvl="1" indent="0">
              <a:buNone/>
            </a:pPr>
            <a:r>
              <a:rPr lang="fr-FR" sz="1400" dirty="0"/>
              <a:t>4) Nouvelle solution</a:t>
            </a:r>
          </a:p>
          <a:p>
            <a:pPr marL="457200" lvl="1" indent="0">
              <a:buNone/>
            </a:pPr>
            <a:r>
              <a:rPr lang="fr-FR" sz="1400" dirty="0"/>
              <a:t>5) Rupture</a:t>
            </a:r>
          </a:p>
        </p:txBody>
      </p:sp>
      <p:sp>
        <p:nvSpPr>
          <p:cNvPr id="15" name="AutoShape 2" descr="fonda.asso.fr/sites/default/files/styles/articl...">
            <a:extLst>
              <a:ext uri="{FF2B5EF4-FFF2-40B4-BE49-F238E27FC236}">
                <a16:creationId xmlns:a16="http://schemas.microsoft.com/office/drawing/2014/main" id="{E3987445-147D-411D-BBD8-DFDF5C65F6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459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2199A8-819E-49D7-9DF9-77D7D2DB901A}"/>
              </a:ext>
            </a:extLst>
          </p:cNvPr>
          <p:cNvSpPr/>
          <p:nvPr/>
        </p:nvSpPr>
        <p:spPr>
          <a:xfrm>
            <a:off x="538535" y="1289304"/>
            <a:ext cx="3429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</a:rPr>
              <a:t>Auto-évaluation</a:t>
            </a:r>
            <a:r>
              <a:rPr lang="fr-FR" sz="2400" b="1" dirty="0">
                <a:solidFill>
                  <a:srgbClr val="0070C0"/>
                </a:solidFill>
              </a:rPr>
              <a:t> : critères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7FADCBB4-7FDD-4BCB-98A1-F42EAB4FC127}"/>
              </a:ext>
            </a:extLst>
          </p:cNvPr>
          <p:cNvSpPr txBox="1">
            <a:spLocks/>
          </p:cNvSpPr>
          <p:nvPr/>
        </p:nvSpPr>
        <p:spPr>
          <a:xfrm>
            <a:off x="4393693" y="1882112"/>
            <a:ext cx="2883006" cy="263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/>
              <a:t>2. Mise à l’échelle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200" b="1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1400" dirty="0"/>
              <a:t>1) Preuve de concept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1400" dirty="0"/>
              <a:t>2) Pilote laboratoire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1400" dirty="0"/>
              <a:t>3) Pilote industriel</a:t>
            </a:r>
          </a:p>
          <a:p>
            <a:pPr marL="457200" lvl="1" indent="0">
              <a:buNone/>
            </a:pPr>
            <a:r>
              <a:rPr lang="fr-FR" sz="1400" dirty="0"/>
              <a:t>4) Démonstrateur</a:t>
            </a:r>
          </a:p>
          <a:p>
            <a:pPr marL="457200" lvl="1" indent="0">
              <a:buNone/>
            </a:pPr>
            <a:r>
              <a:rPr lang="fr-FR" sz="1400" dirty="0"/>
              <a:t>5) Unité Industrielle</a:t>
            </a:r>
          </a:p>
          <a:p>
            <a:pPr marL="457200" lvl="1" indent="0">
              <a:buNone/>
            </a:pPr>
            <a:endParaRPr lang="fr-FR" sz="1400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30A347CD-7A53-4044-AF27-AD1B8C28BABA}"/>
              </a:ext>
            </a:extLst>
          </p:cNvPr>
          <p:cNvSpPr txBox="1">
            <a:spLocks/>
          </p:cNvSpPr>
          <p:nvPr/>
        </p:nvSpPr>
        <p:spPr>
          <a:xfrm>
            <a:off x="7611978" y="1856152"/>
            <a:ext cx="3099814" cy="263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/>
              <a:t>3. Contribution aux ODDs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200" b="1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1400" dirty="0"/>
              <a:t>1) Réponse à 1 ODD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1400" dirty="0"/>
              <a:t>2) Réponse à 2 ou 3 ODD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1400" dirty="0"/>
              <a:t>3) Réponse à 3 ou 4 ODD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1400" dirty="0"/>
              <a:t>4) Réponse à 4 ou 5 ODD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1400" dirty="0"/>
              <a:t>5) Réponse à &gt; 5 ODD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A084FD6-6C44-4DAA-BA42-86E308466822}"/>
              </a:ext>
            </a:extLst>
          </p:cNvPr>
          <p:cNvSpPr txBox="1"/>
          <p:nvPr/>
        </p:nvSpPr>
        <p:spPr>
          <a:xfrm>
            <a:off x="538535" y="4310087"/>
            <a:ext cx="6106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</a:rPr>
              <a:t>Liste des Catégories :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EFC42DFE-2542-4CAD-83EA-EDAA0219E929}"/>
              </a:ext>
            </a:extLst>
          </p:cNvPr>
          <p:cNvSpPr txBox="1">
            <a:spLocks/>
          </p:cNvSpPr>
          <p:nvPr/>
        </p:nvSpPr>
        <p:spPr>
          <a:xfrm>
            <a:off x="3425598" y="4419465"/>
            <a:ext cx="4819195" cy="263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1400" dirty="0"/>
              <a:t>Fuels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1400" dirty="0"/>
              <a:t>Chimie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1400" dirty="0"/>
              <a:t>Carbonatation minérale/Minéralisation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1400" dirty="0"/>
              <a:t>Electro-réduction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1400" dirty="0"/>
              <a:t>Photo-réduction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1400" dirty="0"/>
              <a:t>Plasma réduction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1400" dirty="0"/>
              <a:t>Bioconversion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1400" dirty="0"/>
              <a:t>Pluridisciplinaire : préciser les différentes catégories concernées</a:t>
            </a:r>
          </a:p>
        </p:txBody>
      </p:sp>
    </p:spTree>
    <p:extLst>
      <p:ext uri="{BB962C8B-B14F-4D97-AF65-F5344CB8AC3E}">
        <p14:creationId xmlns:p14="http://schemas.microsoft.com/office/powerpoint/2010/main" val="3545153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048808C529064484E70FBC96612830" ma:contentTypeVersion="26" ma:contentTypeDescription="Crée un document." ma:contentTypeScope="" ma:versionID="0e83997217748c4dad02c1b1342590a7">
  <xsd:schema xmlns:xsd="http://www.w3.org/2001/XMLSchema" xmlns:xs="http://www.w3.org/2001/XMLSchema" xmlns:p="http://schemas.microsoft.com/office/2006/metadata/properties" xmlns:ns2="99c328e5-851a-4b52-98c6-8ffc99e40d05" targetNamespace="http://schemas.microsoft.com/office/2006/metadata/properties" ma:root="true" ma:fieldsID="f3148f27b4e2d222c29bba1f3e66cf49" ns2:_="">
    <xsd:import namespace="99c328e5-851a-4b52-98c6-8ffc99e40d05"/>
    <xsd:element name="properties">
      <xsd:complexType>
        <xsd:sequence>
          <xsd:element name="documentManagement">
            <xsd:complexType>
              <xsd:all>
                <xsd:element ref="ns2:MediaServiceFastMetadata" minOccurs="0"/>
                <xsd:element ref="ns2:MediaService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328e5-851a-4b52-98c6-8ffc99e40d05" elementFormDefault="qualified">
    <xsd:import namespace="http://schemas.microsoft.com/office/2006/documentManagement/types"/>
    <xsd:import namespace="http://schemas.microsoft.com/office/infopath/2007/PartnerControls"/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0ace10e6-8c8a-46b5-9435-807f619c65c5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C5409F-1052-4B81-B4AB-218A22588E84}">
  <ds:schemaRefs>
    <ds:schemaRef ds:uri="99c328e5-851a-4b52-98c6-8ffc99e40d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DEFFC28-45BC-488F-9F3F-55D339AFD5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18FC6A-7B51-44F7-9C46-22DAC710B7C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66CA84EE-FB62-4371-BDC0-BAC06AD0D7AF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9c328e5-851a-4b52-98c6-8ffc99e40d0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951</Words>
  <Application>Microsoft Office PowerPoint</Application>
  <PresentationFormat>Grand écran</PresentationFormat>
  <Paragraphs>188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Segoe UI Light</vt:lpstr>
      <vt:lpstr>Wingdings</vt:lpstr>
      <vt:lpstr>Thème Office</vt:lpstr>
      <vt:lpstr>Conseils pour remplir le Template</vt:lpstr>
      <vt:lpstr>Présentation PowerPoint</vt:lpstr>
      <vt:lpstr>1. Présentation du Laboratoire (ou Consortium)</vt:lpstr>
      <vt:lpstr>2. Description de la technologie</vt:lpstr>
      <vt:lpstr>3. Données technico-économiques et marché</vt:lpstr>
      <vt:lpstr>4. Plan de développement</vt:lpstr>
      <vt:lpstr>Annexes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Giroux, Lea</dc:creator>
  <cp:lastModifiedBy>Helene Gueniot</cp:lastModifiedBy>
  <cp:revision>9</cp:revision>
  <dcterms:created xsi:type="dcterms:W3CDTF">2021-03-03T15:13:35Z</dcterms:created>
  <dcterms:modified xsi:type="dcterms:W3CDTF">2021-05-18T10:55:14Z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0x010100BB048808C529064484E70FBC96612830</vt:lpwstr>
  </property>
</Properties>
</file>